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7" r:id="rId2"/>
    <p:sldId id="265" r:id="rId3"/>
    <p:sldId id="266" r:id="rId4"/>
    <p:sldId id="267" r:id="rId5"/>
    <p:sldId id="280" r:id="rId6"/>
    <p:sldId id="268" r:id="rId7"/>
    <p:sldId id="269" r:id="rId8"/>
    <p:sldId id="279" r:id="rId9"/>
    <p:sldId id="272" r:id="rId10"/>
    <p:sldId id="273" r:id="rId11"/>
    <p:sldId id="276" r:id="rId12"/>
    <p:sldId id="277" r:id="rId13"/>
    <p:sldId id="278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</p:sldIdLst>
  <p:sldSz cx="9144000" cy="6858000" type="screen4x3"/>
  <p:notesSz cx="6858000" cy="9144000"/>
  <p:defaultTextStyle>
    <a:defPPr>
      <a:defRPr lang="ar-EG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136D8F-2D43-47DC-90D2-C7908C72FF6D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ar-EG"/>
        </a:p>
      </dgm:t>
    </dgm:pt>
    <dgm:pt modelId="{D8F1842A-F366-40A7-9805-49FA85902B06}">
      <dgm:prSet phldrT="[Text]"/>
      <dgm:spPr/>
      <dgm:t>
        <a:bodyPr/>
        <a:lstStyle/>
        <a:p>
          <a:pPr rtl="1"/>
          <a:r>
            <a:rPr lang="en-US" dirty="0" smtClean="0"/>
            <a:t>Approaches</a:t>
          </a:r>
          <a:endParaRPr lang="ar-EG" dirty="0"/>
        </a:p>
      </dgm:t>
    </dgm:pt>
    <dgm:pt modelId="{A7B659A9-DE82-413F-90B4-0DEDF5168644}" type="parTrans" cxnId="{7450F5C6-0B3C-4D94-9E7A-9A1D19862716}">
      <dgm:prSet/>
      <dgm:spPr/>
      <dgm:t>
        <a:bodyPr/>
        <a:lstStyle/>
        <a:p>
          <a:pPr rtl="1"/>
          <a:endParaRPr lang="ar-EG"/>
        </a:p>
      </dgm:t>
    </dgm:pt>
    <dgm:pt modelId="{F3671526-CD98-4AC5-8611-8AF0EE915304}" type="sibTrans" cxnId="{7450F5C6-0B3C-4D94-9E7A-9A1D19862716}">
      <dgm:prSet/>
      <dgm:spPr/>
      <dgm:t>
        <a:bodyPr/>
        <a:lstStyle/>
        <a:p>
          <a:pPr rtl="1"/>
          <a:endParaRPr lang="ar-EG"/>
        </a:p>
      </dgm:t>
    </dgm:pt>
    <dgm:pt modelId="{8E35EA5B-13B6-4C0D-BE5C-9CE47E71C03F}">
      <dgm:prSet phldrT="[Text]"/>
      <dgm:spPr/>
      <dgm:t>
        <a:bodyPr/>
        <a:lstStyle/>
        <a:p>
          <a:pPr rtl="1"/>
          <a:r>
            <a:rPr lang="en-US" dirty="0" smtClean="0"/>
            <a:t>Linguistic</a:t>
          </a:r>
          <a:endParaRPr lang="ar-EG" dirty="0"/>
        </a:p>
      </dgm:t>
    </dgm:pt>
    <dgm:pt modelId="{E5E32D74-6D8D-4896-B37A-A2FE2CCD70F2}" type="parTrans" cxnId="{F32B1118-83AC-41AF-AB58-F2AC58D12DF1}">
      <dgm:prSet/>
      <dgm:spPr/>
      <dgm:t>
        <a:bodyPr/>
        <a:lstStyle/>
        <a:p>
          <a:pPr rtl="1"/>
          <a:endParaRPr lang="ar-EG"/>
        </a:p>
      </dgm:t>
    </dgm:pt>
    <dgm:pt modelId="{02FD5710-7D0D-4131-8058-852C905BF5C0}" type="sibTrans" cxnId="{F32B1118-83AC-41AF-AB58-F2AC58D12DF1}">
      <dgm:prSet/>
      <dgm:spPr/>
      <dgm:t>
        <a:bodyPr/>
        <a:lstStyle/>
        <a:p>
          <a:pPr rtl="1"/>
          <a:endParaRPr lang="ar-EG"/>
        </a:p>
      </dgm:t>
    </dgm:pt>
    <dgm:pt modelId="{A00031CD-1697-4F6E-8016-952EBDC1AD7F}">
      <dgm:prSet phldrT="[Text]"/>
      <dgm:spPr/>
      <dgm:t>
        <a:bodyPr/>
        <a:lstStyle/>
        <a:p>
          <a:pPr rtl="1"/>
          <a:r>
            <a:rPr lang="en-US" dirty="0" smtClean="0"/>
            <a:t>Mathematical</a:t>
          </a:r>
          <a:endParaRPr lang="ar-EG" dirty="0"/>
        </a:p>
      </dgm:t>
    </dgm:pt>
    <dgm:pt modelId="{22740718-5DF8-4B37-AA93-B898C8681279}" type="parTrans" cxnId="{09F00EA3-8865-431C-A194-5727B56C8935}">
      <dgm:prSet/>
      <dgm:spPr/>
      <dgm:t>
        <a:bodyPr/>
        <a:lstStyle/>
        <a:p>
          <a:pPr rtl="1"/>
          <a:endParaRPr lang="ar-EG"/>
        </a:p>
      </dgm:t>
    </dgm:pt>
    <dgm:pt modelId="{2443C15D-D9CC-4871-AB45-F4408CF01103}" type="sibTrans" cxnId="{09F00EA3-8865-431C-A194-5727B56C8935}">
      <dgm:prSet/>
      <dgm:spPr/>
      <dgm:t>
        <a:bodyPr/>
        <a:lstStyle/>
        <a:p>
          <a:pPr rtl="1"/>
          <a:endParaRPr lang="ar-EG"/>
        </a:p>
      </dgm:t>
    </dgm:pt>
    <dgm:pt modelId="{81F6E368-C446-4DE6-B847-61ADB98530C2}" type="pres">
      <dgm:prSet presAssocID="{84136D8F-2D43-47DC-90D2-C7908C72FF6D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pPr rtl="1"/>
          <a:endParaRPr lang="ar-EG"/>
        </a:p>
      </dgm:t>
    </dgm:pt>
    <dgm:pt modelId="{51D3B3FE-2A07-4D4F-AF20-385927AECE7F}" type="pres">
      <dgm:prSet presAssocID="{D8F1842A-F366-40A7-9805-49FA85902B06}" presName="hierRoot1" presStyleCnt="0">
        <dgm:presLayoutVars>
          <dgm:hierBranch val="init"/>
        </dgm:presLayoutVars>
      </dgm:prSet>
      <dgm:spPr/>
    </dgm:pt>
    <dgm:pt modelId="{21B85FA3-6310-45C3-AE8E-DA6B8638099B}" type="pres">
      <dgm:prSet presAssocID="{D8F1842A-F366-40A7-9805-49FA85902B06}" presName="rootComposite1" presStyleCnt="0"/>
      <dgm:spPr/>
    </dgm:pt>
    <dgm:pt modelId="{2888485F-A7FC-4D7F-9BA1-5D3C711E44D1}" type="pres">
      <dgm:prSet presAssocID="{D8F1842A-F366-40A7-9805-49FA85902B06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pPr rtl="1"/>
          <a:endParaRPr lang="ar-EG"/>
        </a:p>
      </dgm:t>
    </dgm:pt>
    <dgm:pt modelId="{8A043B39-A4F1-40D8-9A3F-B28322AB3FCF}" type="pres">
      <dgm:prSet presAssocID="{D8F1842A-F366-40A7-9805-49FA85902B06}" presName="topArc1" presStyleLbl="parChTrans1D1" presStyleIdx="0" presStyleCnt="6"/>
      <dgm:spPr/>
    </dgm:pt>
    <dgm:pt modelId="{A4C937AF-DA91-4C20-8360-F060A1590358}" type="pres">
      <dgm:prSet presAssocID="{D8F1842A-F366-40A7-9805-49FA85902B06}" presName="bottomArc1" presStyleLbl="parChTrans1D1" presStyleIdx="1" presStyleCnt="6"/>
      <dgm:spPr/>
    </dgm:pt>
    <dgm:pt modelId="{D8C1F9FC-DC97-440B-8D2B-F43FF5A5AC4C}" type="pres">
      <dgm:prSet presAssocID="{D8F1842A-F366-40A7-9805-49FA85902B06}" presName="topConnNode1" presStyleLbl="node1" presStyleIdx="0" presStyleCnt="0"/>
      <dgm:spPr/>
      <dgm:t>
        <a:bodyPr/>
        <a:lstStyle/>
        <a:p>
          <a:pPr rtl="1"/>
          <a:endParaRPr lang="ar-EG"/>
        </a:p>
      </dgm:t>
    </dgm:pt>
    <dgm:pt modelId="{9E1ED564-5898-4F1F-8692-86A16110F0A6}" type="pres">
      <dgm:prSet presAssocID="{D8F1842A-F366-40A7-9805-49FA85902B06}" presName="hierChild2" presStyleCnt="0"/>
      <dgm:spPr/>
    </dgm:pt>
    <dgm:pt modelId="{EB7BB150-5E30-4EED-A97F-BD5FDB04F7EF}" type="pres">
      <dgm:prSet presAssocID="{E5E32D74-6D8D-4896-B37A-A2FE2CCD70F2}" presName="Name28" presStyleLbl="parChTrans1D2" presStyleIdx="0" presStyleCnt="2"/>
      <dgm:spPr/>
      <dgm:t>
        <a:bodyPr/>
        <a:lstStyle/>
        <a:p>
          <a:pPr rtl="1"/>
          <a:endParaRPr lang="ar-EG"/>
        </a:p>
      </dgm:t>
    </dgm:pt>
    <dgm:pt modelId="{FD2B68F6-9149-4107-99CB-D3EF5CB25F49}" type="pres">
      <dgm:prSet presAssocID="{8E35EA5B-13B6-4C0D-BE5C-9CE47E71C03F}" presName="hierRoot2" presStyleCnt="0">
        <dgm:presLayoutVars>
          <dgm:hierBranch val="init"/>
        </dgm:presLayoutVars>
      </dgm:prSet>
      <dgm:spPr/>
    </dgm:pt>
    <dgm:pt modelId="{9FAE3761-2DD2-4E04-988B-6EF66C9D28F1}" type="pres">
      <dgm:prSet presAssocID="{8E35EA5B-13B6-4C0D-BE5C-9CE47E71C03F}" presName="rootComposite2" presStyleCnt="0"/>
      <dgm:spPr/>
    </dgm:pt>
    <dgm:pt modelId="{9297D46B-47C7-4674-B6FD-58C7C609DD5E}" type="pres">
      <dgm:prSet presAssocID="{8E35EA5B-13B6-4C0D-BE5C-9CE47E71C03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pPr rtl="1"/>
          <a:endParaRPr lang="ar-EG"/>
        </a:p>
      </dgm:t>
    </dgm:pt>
    <dgm:pt modelId="{A8FA0CEE-58B0-4CB6-8DAB-F5839DCC00BC}" type="pres">
      <dgm:prSet presAssocID="{8E35EA5B-13B6-4C0D-BE5C-9CE47E71C03F}" presName="topArc2" presStyleLbl="parChTrans1D1" presStyleIdx="2" presStyleCnt="6"/>
      <dgm:spPr/>
    </dgm:pt>
    <dgm:pt modelId="{5ED540A8-F817-4AE7-A7E9-8C71CB55A896}" type="pres">
      <dgm:prSet presAssocID="{8E35EA5B-13B6-4C0D-BE5C-9CE47E71C03F}" presName="bottomArc2" presStyleLbl="parChTrans1D1" presStyleIdx="3" presStyleCnt="6"/>
      <dgm:spPr/>
    </dgm:pt>
    <dgm:pt modelId="{17DA7B49-10AE-4BB9-9B0E-C54B197AC1EB}" type="pres">
      <dgm:prSet presAssocID="{8E35EA5B-13B6-4C0D-BE5C-9CE47E71C03F}" presName="topConnNode2" presStyleLbl="node2" presStyleIdx="0" presStyleCnt="0"/>
      <dgm:spPr/>
      <dgm:t>
        <a:bodyPr/>
        <a:lstStyle/>
        <a:p>
          <a:pPr rtl="1"/>
          <a:endParaRPr lang="ar-EG"/>
        </a:p>
      </dgm:t>
    </dgm:pt>
    <dgm:pt modelId="{8EBC0444-C2C1-416C-988B-2FD36A69D927}" type="pres">
      <dgm:prSet presAssocID="{8E35EA5B-13B6-4C0D-BE5C-9CE47E71C03F}" presName="hierChild4" presStyleCnt="0"/>
      <dgm:spPr/>
    </dgm:pt>
    <dgm:pt modelId="{584CC0C1-1C81-48B4-A3A7-0B6BBB54EAC9}" type="pres">
      <dgm:prSet presAssocID="{8E35EA5B-13B6-4C0D-BE5C-9CE47E71C03F}" presName="hierChild5" presStyleCnt="0"/>
      <dgm:spPr/>
    </dgm:pt>
    <dgm:pt modelId="{1C5AE4FA-F3D2-4BB9-A788-29B2EEE42B0C}" type="pres">
      <dgm:prSet presAssocID="{22740718-5DF8-4B37-AA93-B898C8681279}" presName="Name28" presStyleLbl="parChTrans1D2" presStyleIdx="1" presStyleCnt="2"/>
      <dgm:spPr/>
      <dgm:t>
        <a:bodyPr/>
        <a:lstStyle/>
        <a:p>
          <a:pPr rtl="1"/>
          <a:endParaRPr lang="ar-EG"/>
        </a:p>
      </dgm:t>
    </dgm:pt>
    <dgm:pt modelId="{B1C4B2E5-D0FF-4CBA-8E3D-9898AF0421FD}" type="pres">
      <dgm:prSet presAssocID="{A00031CD-1697-4F6E-8016-952EBDC1AD7F}" presName="hierRoot2" presStyleCnt="0">
        <dgm:presLayoutVars>
          <dgm:hierBranch val="init"/>
        </dgm:presLayoutVars>
      </dgm:prSet>
      <dgm:spPr/>
    </dgm:pt>
    <dgm:pt modelId="{C5158EF4-B1A3-4695-9F5D-BD83B0653028}" type="pres">
      <dgm:prSet presAssocID="{A00031CD-1697-4F6E-8016-952EBDC1AD7F}" presName="rootComposite2" presStyleCnt="0"/>
      <dgm:spPr/>
    </dgm:pt>
    <dgm:pt modelId="{23EF5B90-BAEA-45C4-8D1C-49D229D2C62D}" type="pres">
      <dgm:prSet presAssocID="{A00031CD-1697-4F6E-8016-952EBDC1AD7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pPr rtl="1"/>
          <a:endParaRPr lang="ar-EG"/>
        </a:p>
      </dgm:t>
    </dgm:pt>
    <dgm:pt modelId="{54629986-12F5-4F3D-BF9C-DB89270FAC6B}" type="pres">
      <dgm:prSet presAssocID="{A00031CD-1697-4F6E-8016-952EBDC1AD7F}" presName="topArc2" presStyleLbl="parChTrans1D1" presStyleIdx="4" presStyleCnt="6"/>
      <dgm:spPr/>
    </dgm:pt>
    <dgm:pt modelId="{E64351E2-BD0C-4A8C-AF9A-619AB12CAAD5}" type="pres">
      <dgm:prSet presAssocID="{A00031CD-1697-4F6E-8016-952EBDC1AD7F}" presName="bottomArc2" presStyleLbl="parChTrans1D1" presStyleIdx="5" presStyleCnt="6"/>
      <dgm:spPr/>
    </dgm:pt>
    <dgm:pt modelId="{16FD6890-BD0C-40CC-8A05-7DD537A17B7C}" type="pres">
      <dgm:prSet presAssocID="{A00031CD-1697-4F6E-8016-952EBDC1AD7F}" presName="topConnNode2" presStyleLbl="node2" presStyleIdx="0" presStyleCnt="0"/>
      <dgm:spPr/>
      <dgm:t>
        <a:bodyPr/>
        <a:lstStyle/>
        <a:p>
          <a:pPr rtl="1"/>
          <a:endParaRPr lang="ar-EG"/>
        </a:p>
      </dgm:t>
    </dgm:pt>
    <dgm:pt modelId="{33E25CE2-C783-4F00-969E-D6FED3A22851}" type="pres">
      <dgm:prSet presAssocID="{A00031CD-1697-4F6E-8016-952EBDC1AD7F}" presName="hierChild4" presStyleCnt="0"/>
      <dgm:spPr/>
    </dgm:pt>
    <dgm:pt modelId="{DB46A8EE-E19E-459D-AC22-AA8CB9CD5D21}" type="pres">
      <dgm:prSet presAssocID="{A00031CD-1697-4F6E-8016-952EBDC1AD7F}" presName="hierChild5" presStyleCnt="0"/>
      <dgm:spPr/>
    </dgm:pt>
    <dgm:pt modelId="{F03B73C9-267D-4810-989C-F36ADCBA30F0}" type="pres">
      <dgm:prSet presAssocID="{D8F1842A-F366-40A7-9805-49FA85902B06}" presName="hierChild3" presStyleCnt="0"/>
      <dgm:spPr/>
    </dgm:pt>
  </dgm:ptLst>
  <dgm:cxnLst>
    <dgm:cxn modelId="{BC32EA7F-8B2E-4836-957E-B01397A94061}" type="presOf" srcId="{A00031CD-1697-4F6E-8016-952EBDC1AD7F}" destId="{16FD6890-BD0C-40CC-8A05-7DD537A17B7C}" srcOrd="1" destOrd="0" presId="urn:microsoft.com/office/officeart/2008/layout/HalfCircleOrganizationChart"/>
    <dgm:cxn modelId="{4528BFF3-850A-4198-8C14-841169C88896}" type="presOf" srcId="{E5E32D74-6D8D-4896-B37A-A2FE2CCD70F2}" destId="{EB7BB150-5E30-4EED-A97F-BD5FDB04F7EF}" srcOrd="0" destOrd="0" presId="urn:microsoft.com/office/officeart/2008/layout/HalfCircleOrganizationChart"/>
    <dgm:cxn modelId="{35D6C979-D127-4846-85BE-43B8E7E1CE5D}" type="presOf" srcId="{84136D8F-2D43-47DC-90D2-C7908C72FF6D}" destId="{81F6E368-C446-4DE6-B847-61ADB98530C2}" srcOrd="0" destOrd="0" presId="urn:microsoft.com/office/officeart/2008/layout/HalfCircleOrganizationChart"/>
    <dgm:cxn modelId="{4B97D232-A29F-45DE-A0DC-A9194C1EA6F4}" type="presOf" srcId="{8E35EA5B-13B6-4C0D-BE5C-9CE47E71C03F}" destId="{17DA7B49-10AE-4BB9-9B0E-C54B197AC1EB}" srcOrd="1" destOrd="0" presId="urn:microsoft.com/office/officeart/2008/layout/HalfCircleOrganizationChart"/>
    <dgm:cxn modelId="{55118EC9-2BA6-40B7-B634-6497280A7807}" type="presOf" srcId="{22740718-5DF8-4B37-AA93-B898C8681279}" destId="{1C5AE4FA-F3D2-4BB9-A788-29B2EEE42B0C}" srcOrd="0" destOrd="0" presId="urn:microsoft.com/office/officeart/2008/layout/HalfCircleOrganizationChart"/>
    <dgm:cxn modelId="{6AEB5E47-DA80-4441-9C93-32EEB93B952D}" type="presOf" srcId="{8E35EA5B-13B6-4C0D-BE5C-9CE47E71C03F}" destId="{9297D46B-47C7-4674-B6FD-58C7C609DD5E}" srcOrd="0" destOrd="0" presId="urn:microsoft.com/office/officeart/2008/layout/HalfCircleOrganizationChart"/>
    <dgm:cxn modelId="{B41C93F3-85DF-44DF-8AFF-263BE174D304}" type="presOf" srcId="{D8F1842A-F366-40A7-9805-49FA85902B06}" destId="{2888485F-A7FC-4D7F-9BA1-5D3C711E44D1}" srcOrd="0" destOrd="0" presId="urn:microsoft.com/office/officeart/2008/layout/HalfCircleOrganizationChart"/>
    <dgm:cxn modelId="{D9BD83C8-8BAD-4D73-938C-CB4FCC287610}" type="presOf" srcId="{D8F1842A-F366-40A7-9805-49FA85902B06}" destId="{D8C1F9FC-DC97-440B-8D2B-F43FF5A5AC4C}" srcOrd="1" destOrd="0" presId="urn:microsoft.com/office/officeart/2008/layout/HalfCircleOrganizationChart"/>
    <dgm:cxn modelId="{09F00EA3-8865-431C-A194-5727B56C8935}" srcId="{D8F1842A-F366-40A7-9805-49FA85902B06}" destId="{A00031CD-1697-4F6E-8016-952EBDC1AD7F}" srcOrd="1" destOrd="0" parTransId="{22740718-5DF8-4B37-AA93-B898C8681279}" sibTransId="{2443C15D-D9CC-4871-AB45-F4408CF01103}"/>
    <dgm:cxn modelId="{C1FD3FB9-9898-493D-9757-B3935E100993}" type="presOf" srcId="{A00031CD-1697-4F6E-8016-952EBDC1AD7F}" destId="{23EF5B90-BAEA-45C4-8D1C-49D229D2C62D}" srcOrd="0" destOrd="0" presId="urn:microsoft.com/office/officeart/2008/layout/HalfCircleOrganizationChart"/>
    <dgm:cxn modelId="{7450F5C6-0B3C-4D94-9E7A-9A1D19862716}" srcId="{84136D8F-2D43-47DC-90D2-C7908C72FF6D}" destId="{D8F1842A-F366-40A7-9805-49FA85902B06}" srcOrd="0" destOrd="0" parTransId="{A7B659A9-DE82-413F-90B4-0DEDF5168644}" sibTransId="{F3671526-CD98-4AC5-8611-8AF0EE915304}"/>
    <dgm:cxn modelId="{F32B1118-83AC-41AF-AB58-F2AC58D12DF1}" srcId="{D8F1842A-F366-40A7-9805-49FA85902B06}" destId="{8E35EA5B-13B6-4C0D-BE5C-9CE47E71C03F}" srcOrd="0" destOrd="0" parTransId="{E5E32D74-6D8D-4896-B37A-A2FE2CCD70F2}" sibTransId="{02FD5710-7D0D-4131-8058-852C905BF5C0}"/>
    <dgm:cxn modelId="{05CBDED9-D7D3-4562-B532-EEFB66756898}" type="presParOf" srcId="{81F6E368-C446-4DE6-B847-61ADB98530C2}" destId="{51D3B3FE-2A07-4D4F-AF20-385927AECE7F}" srcOrd="0" destOrd="0" presId="urn:microsoft.com/office/officeart/2008/layout/HalfCircleOrganizationChart"/>
    <dgm:cxn modelId="{E964D208-C86F-4FB8-9D5E-26A112659B2F}" type="presParOf" srcId="{51D3B3FE-2A07-4D4F-AF20-385927AECE7F}" destId="{21B85FA3-6310-45C3-AE8E-DA6B8638099B}" srcOrd="0" destOrd="0" presId="urn:microsoft.com/office/officeart/2008/layout/HalfCircleOrganizationChart"/>
    <dgm:cxn modelId="{DA01EF76-BCE0-49F9-9F9F-C9F9BDF249AC}" type="presParOf" srcId="{21B85FA3-6310-45C3-AE8E-DA6B8638099B}" destId="{2888485F-A7FC-4D7F-9BA1-5D3C711E44D1}" srcOrd="0" destOrd="0" presId="urn:microsoft.com/office/officeart/2008/layout/HalfCircleOrganizationChart"/>
    <dgm:cxn modelId="{AE27B9FE-31C9-4A0C-8656-C2FE4D19129F}" type="presParOf" srcId="{21B85FA3-6310-45C3-AE8E-DA6B8638099B}" destId="{8A043B39-A4F1-40D8-9A3F-B28322AB3FCF}" srcOrd="1" destOrd="0" presId="urn:microsoft.com/office/officeart/2008/layout/HalfCircleOrganizationChart"/>
    <dgm:cxn modelId="{685E3AA3-2588-48FF-871A-D55FADE26328}" type="presParOf" srcId="{21B85FA3-6310-45C3-AE8E-DA6B8638099B}" destId="{A4C937AF-DA91-4C20-8360-F060A1590358}" srcOrd="2" destOrd="0" presId="urn:microsoft.com/office/officeart/2008/layout/HalfCircleOrganizationChart"/>
    <dgm:cxn modelId="{0A7351FA-6FD4-47A8-837F-F4DB644E0E0E}" type="presParOf" srcId="{21B85FA3-6310-45C3-AE8E-DA6B8638099B}" destId="{D8C1F9FC-DC97-440B-8D2B-F43FF5A5AC4C}" srcOrd="3" destOrd="0" presId="urn:microsoft.com/office/officeart/2008/layout/HalfCircleOrganizationChart"/>
    <dgm:cxn modelId="{74022343-AC91-495F-80C2-F65389EEF8E5}" type="presParOf" srcId="{51D3B3FE-2A07-4D4F-AF20-385927AECE7F}" destId="{9E1ED564-5898-4F1F-8692-86A16110F0A6}" srcOrd="1" destOrd="0" presId="urn:microsoft.com/office/officeart/2008/layout/HalfCircleOrganizationChart"/>
    <dgm:cxn modelId="{6FB2548D-0632-4AB8-B059-C2017A002794}" type="presParOf" srcId="{9E1ED564-5898-4F1F-8692-86A16110F0A6}" destId="{EB7BB150-5E30-4EED-A97F-BD5FDB04F7EF}" srcOrd="0" destOrd="0" presId="urn:microsoft.com/office/officeart/2008/layout/HalfCircleOrganizationChart"/>
    <dgm:cxn modelId="{870ECD41-10A6-4F1A-94A3-1954BFB32816}" type="presParOf" srcId="{9E1ED564-5898-4F1F-8692-86A16110F0A6}" destId="{FD2B68F6-9149-4107-99CB-D3EF5CB25F49}" srcOrd="1" destOrd="0" presId="urn:microsoft.com/office/officeart/2008/layout/HalfCircleOrganizationChart"/>
    <dgm:cxn modelId="{3751FDE2-A6B3-4F94-9136-BBFB725A63BF}" type="presParOf" srcId="{FD2B68F6-9149-4107-99CB-D3EF5CB25F49}" destId="{9FAE3761-2DD2-4E04-988B-6EF66C9D28F1}" srcOrd="0" destOrd="0" presId="urn:microsoft.com/office/officeart/2008/layout/HalfCircleOrganizationChart"/>
    <dgm:cxn modelId="{05362381-450C-4417-BFE1-9AD06592B795}" type="presParOf" srcId="{9FAE3761-2DD2-4E04-988B-6EF66C9D28F1}" destId="{9297D46B-47C7-4674-B6FD-58C7C609DD5E}" srcOrd="0" destOrd="0" presId="urn:microsoft.com/office/officeart/2008/layout/HalfCircleOrganizationChart"/>
    <dgm:cxn modelId="{0D9A1695-F2B4-463E-BD6C-AD7762DA3714}" type="presParOf" srcId="{9FAE3761-2DD2-4E04-988B-6EF66C9D28F1}" destId="{A8FA0CEE-58B0-4CB6-8DAB-F5839DCC00BC}" srcOrd="1" destOrd="0" presId="urn:microsoft.com/office/officeart/2008/layout/HalfCircleOrganizationChart"/>
    <dgm:cxn modelId="{259880F9-3FEA-412D-86AD-F03AC31D2D81}" type="presParOf" srcId="{9FAE3761-2DD2-4E04-988B-6EF66C9D28F1}" destId="{5ED540A8-F817-4AE7-A7E9-8C71CB55A896}" srcOrd="2" destOrd="0" presId="urn:microsoft.com/office/officeart/2008/layout/HalfCircleOrganizationChart"/>
    <dgm:cxn modelId="{3BAC798F-A517-40D8-9881-F368AF5226BC}" type="presParOf" srcId="{9FAE3761-2DD2-4E04-988B-6EF66C9D28F1}" destId="{17DA7B49-10AE-4BB9-9B0E-C54B197AC1EB}" srcOrd="3" destOrd="0" presId="urn:microsoft.com/office/officeart/2008/layout/HalfCircleOrganizationChart"/>
    <dgm:cxn modelId="{440E536A-6345-4F85-9307-5F219FDAB372}" type="presParOf" srcId="{FD2B68F6-9149-4107-99CB-D3EF5CB25F49}" destId="{8EBC0444-C2C1-416C-988B-2FD36A69D927}" srcOrd="1" destOrd="0" presId="urn:microsoft.com/office/officeart/2008/layout/HalfCircleOrganizationChart"/>
    <dgm:cxn modelId="{4F138F76-682E-4B51-90A8-4624A2DAA841}" type="presParOf" srcId="{FD2B68F6-9149-4107-99CB-D3EF5CB25F49}" destId="{584CC0C1-1C81-48B4-A3A7-0B6BBB54EAC9}" srcOrd="2" destOrd="0" presId="urn:microsoft.com/office/officeart/2008/layout/HalfCircleOrganizationChart"/>
    <dgm:cxn modelId="{C4B2F36A-BED6-463D-9755-F4A40A2F9316}" type="presParOf" srcId="{9E1ED564-5898-4F1F-8692-86A16110F0A6}" destId="{1C5AE4FA-F3D2-4BB9-A788-29B2EEE42B0C}" srcOrd="2" destOrd="0" presId="urn:microsoft.com/office/officeart/2008/layout/HalfCircleOrganizationChart"/>
    <dgm:cxn modelId="{28C6345F-9788-40EF-B350-54BA1BFF4C6C}" type="presParOf" srcId="{9E1ED564-5898-4F1F-8692-86A16110F0A6}" destId="{B1C4B2E5-D0FF-4CBA-8E3D-9898AF0421FD}" srcOrd="3" destOrd="0" presId="urn:microsoft.com/office/officeart/2008/layout/HalfCircleOrganizationChart"/>
    <dgm:cxn modelId="{72711DDC-D38C-4FF5-A9C2-BE305F460E7B}" type="presParOf" srcId="{B1C4B2E5-D0FF-4CBA-8E3D-9898AF0421FD}" destId="{C5158EF4-B1A3-4695-9F5D-BD83B0653028}" srcOrd="0" destOrd="0" presId="urn:microsoft.com/office/officeart/2008/layout/HalfCircleOrganizationChart"/>
    <dgm:cxn modelId="{11C73DBC-565F-4AA6-A671-81D894B2125E}" type="presParOf" srcId="{C5158EF4-B1A3-4695-9F5D-BD83B0653028}" destId="{23EF5B90-BAEA-45C4-8D1C-49D229D2C62D}" srcOrd="0" destOrd="0" presId="urn:microsoft.com/office/officeart/2008/layout/HalfCircleOrganizationChart"/>
    <dgm:cxn modelId="{718760AF-EA08-4CAF-BCE7-F853D71BFABC}" type="presParOf" srcId="{C5158EF4-B1A3-4695-9F5D-BD83B0653028}" destId="{54629986-12F5-4F3D-BF9C-DB89270FAC6B}" srcOrd="1" destOrd="0" presId="urn:microsoft.com/office/officeart/2008/layout/HalfCircleOrganizationChart"/>
    <dgm:cxn modelId="{C38B9492-F650-477B-948C-EF6EFE1910A0}" type="presParOf" srcId="{C5158EF4-B1A3-4695-9F5D-BD83B0653028}" destId="{E64351E2-BD0C-4A8C-AF9A-619AB12CAAD5}" srcOrd="2" destOrd="0" presId="urn:microsoft.com/office/officeart/2008/layout/HalfCircleOrganizationChart"/>
    <dgm:cxn modelId="{28A623A4-EB9B-40EF-91C6-8917FC3EE97B}" type="presParOf" srcId="{C5158EF4-B1A3-4695-9F5D-BD83B0653028}" destId="{16FD6890-BD0C-40CC-8A05-7DD537A17B7C}" srcOrd="3" destOrd="0" presId="urn:microsoft.com/office/officeart/2008/layout/HalfCircleOrganizationChart"/>
    <dgm:cxn modelId="{095188F8-233C-49BB-A016-CE86C3E1162D}" type="presParOf" srcId="{B1C4B2E5-D0FF-4CBA-8E3D-9898AF0421FD}" destId="{33E25CE2-C783-4F00-969E-D6FED3A22851}" srcOrd="1" destOrd="0" presId="urn:microsoft.com/office/officeart/2008/layout/HalfCircleOrganizationChart"/>
    <dgm:cxn modelId="{BCBCD9D8-96ED-483C-907D-6B4674C98C06}" type="presParOf" srcId="{B1C4B2E5-D0FF-4CBA-8E3D-9898AF0421FD}" destId="{DB46A8EE-E19E-459D-AC22-AA8CB9CD5D21}" srcOrd="2" destOrd="0" presId="urn:microsoft.com/office/officeart/2008/layout/HalfCircleOrganizationChart"/>
    <dgm:cxn modelId="{664BF5C7-4F30-4863-B285-7D8B38A2CD70}" type="presParOf" srcId="{51D3B3FE-2A07-4D4F-AF20-385927AECE7F}" destId="{F03B73C9-267D-4810-989C-F36ADCBA30F0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5AE4FA-F3D2-4BB9-A788-29B2EEE42B0C}">
      <dsp:nvSpPr>
        <dsp:cNvPr id="0" name=""/>
        <dsp:cNvSpPr/>
      </dsp:nvSpPr>
      <dsp:spPr>
        <a:xfrm>
          <a:off x="3048000" y="1742510"/>
          <a:ext cx="1668009" cy="5789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9489"/>
              </a:lnTo>
              <a:lnTo>
                <a:pt x="1668009" y="289489"/>
              </a:lnTo>
              <a:lnTo>
                <a:pt x="1668009" y="5789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7BB150-5E30-4EED-A97F-BD5FDB04F7EF}">
      <dsp:nvSpPr>
        <dsp:cNvPr id="0" name=""/>
        <dsp:cNvSpPr/>
      </dsp:nvSpPr>
      <dsp:spPr>
        <a:xfrm>
          <a:off x="1379990" y="1742510"/>
          <a:ext cx="1668009" cy="578978"/>
        </a:xfrm>
        <a:custGeom>
          <a:avLst/>
          <a:gdLst/>
          <a:ahLst/>
          <a:cxnLst/>
          <a:rect l="0" t="0" r="0" b="0"/>
          <a:pathLst>
            <a:path>
              <a:moveTo>
                <a:pt x="1668009" y="0"/>
              </a:moveTo>
              <a:lnTo>
                <a:pt x="1668009" y="289489"/>
              </a:lnTo>
              <a:lnTo>
                <a:pt x="0" y="289489"/>
              </a:lnTo>
              <a:lnTo>
                <a:pt x="0" y="57897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043B39-A4F1-40D8-9A3F-B28322AB3FCF}">
      <dsp:nvSpPr>
        <dsp:cNvPr id="0" name=""/>
        <dsp:cNvSpPr/>
      </dsp:nvSpPr>
      <dsp:spPr>
        <a:xfrm>
          <a:off x="2358739" y="363990"/>
          <a:ext cx="1378520" cy="1378520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C937AF-DA91-4C20-8360-F060A1590358}">
      <dsp:nvSpPr>
        <dsp:cNvPr id="0" name=""/>
        <dsp:cNvSpPr/>
      </dsp:nvSpPr>
      <dsp:spPr>
        <a:xfrm>
          <a:off x="2358739" y="363990"/>
          <a:ext cx="1378520" cy="1378520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88485F-A7FC-4D7F-9BA1-5D3C711E44D1}">
      <dsp:nvSpPr>
        <dsp:cNvPr id="0" name=""/>
        <dsp:cNvSpPr/>
      </dsp:nvSpPr>
      <dsp:spPr>
        <a:xfrm>
          <a:off x="1669479" y="612123"/>
          <a:ext cx="2757041" cy="88225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Approaches</a:t>
          </a:r>
          <a:endParaRPr lang="ar-EG" sz="3700" kern="1200" dirty="0"/>
        </a:p>
      </dsp:txBody>
      <dsp:txXfrm>
        <a:off x="1669479" y="612123"/>
        <a:ext cx="2757041" cy="882253"/>
      </dsp:txXfrm>
    </dsp:sp>
    <dsp:sp modelId="{A8FA0CEE-58B0-4CB6-8DAB-F5839DCC00BC}">
      <dsp:nvSpPr>
        <dsp:cNvPr id="0" name=""/>
        <dsp:cNvSpPr/>
      </dsp:nvSpPr>
      <dsp:spPr>
        <a:xfrm>
          <a:off x="690729" y="2321489"/>
          <a:ext cx="1378520" cy="1378520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D540A8-F817-4AE7-A7E9-8C71CB55A896}">
      <dsp:nvSpPr>
        <dsp:cNvPr id="0" name=""/>
        <dsp:cNvSpPr/>
      </dsp:nvSpPr>
      <dsp:spPr>
        <a:xfrm>
          <a:off x="690729" y="2321489"/>
          <a:ext cx="1378520" cy="1378520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7D46B-47C7-4674-B6FD-58C7C609DD5E}">
      <dsp:nvSpPr>
        <dsp:cNvPr id="0" name=""/>
        <dsp:cNvSpPr/>
      </dsp:nvSpPr>
      <dsp:spPr>
        <a:xfrm>
          <a:off x="1469" y="2569622"/>
          <a:ext cx="2757041" cy="88225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Linguistic</a:t>
          </a:r>
          <a:endParaRPr lang="ar-EG" sz="3700" kern="1200" dirty="0"/>
        </a:p>
      </dsp:txBody>
      <dsp:txXfrm>
        <a:off x="1469" y="2569622"/>
        <a:ext cx="2757041" cy="882253"/>
      </dsp:txXfrm>
    </dsp:sp>
    <dsp:sp modelId="{54629986-12F5-4F3D-BF9C-DB89270FAC6B}">
      <dsp:nvSpPr>
        <dsp:cNvPr id="0" name=""/>
        <dsp:cNvSpPr/>
      </dsp:nvSpPr>
      <dsp:spPr>
        <a:xfrm>
          <a:off x="4026749" y="2321489"/>
          <a:ext cx="1378520" cy="1378520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4351E2-BD0C-4A8C-AF9A-619AB12CAAD5}">
      <dsp:nvSpPr>
        <dsp:cNvPr id="0" name=""/>
        <dsp:cNvSpPr/>
      </dsp:nvSpPr>
      <dsp:spPr>
        <a:xfrm>
          <a:off x="4026749" y="2321489"/>
          <a:ext cx="1378520" cy="1378520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EF5B90-BAEA-45C4-8D1C-49D229D2C62D}">
      <dsp:nvSpPr>
        <dsp:cNvPr id="0" name=""/>
        <dsp:cNvSpPr/>
      </dsp:nvSpPr>
      <dsp:spPr>
        <a:xfrm>
          <a:off x="3337489" y="2569622"/>
          <a:ext cx="2757041" cy="882253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Mathematical</a:t>
          </a:r>
          <a:endParaRPr lang="ar-EG" sz="3700" kern="1200" dirty="0"/>
        </a:p>
      </dsp:txBody>
      <dsp:txXfrm>
        <a:off x="3337489" y="2569622"/>
        <a:ext cx="2757041" cy="882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B7C2-9647-4464-BA9B-8B8FBD121399}" type="datetimeFigureOut">
              <a:rPr lang="ar-EG" smtClean="0"/>
              <a:t>28/08/1433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AA12-6211-4F0D-92D3-2ED480DA33F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24541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B7C2-9647-4464-BA9B-8B8FBD121399}" type="datetimeFigureOut">
              <a:rPr lang="ar-EG" smtClean="0"/>
              <a:t>28/08/1433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AA12-6211-4F0D-92D3-2ED480DA33F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20422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B7C2-9647-4464-BA9B-8B8FBD121399}" type="datetimeFigureOut">
              <a:rPr lang="ar-EG" smtClean="0"/>
              <a:t>28/08/1433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AA12-6211-4F0D-92D3-2ED480DA33F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90044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B7C2-9647-4464-BA9B-8B8FBD121399}" type="datetimeFigureOut">
              <a:rPr lang="ar-EG" smtClean="0"/>
              <a:t>28/08/1433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AA12-6211-4F0D-92D3-2ED480DA33F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6562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B7C2-9647-4464-BA9B-8B8FBD121399}" type="datetimeFigureOut">
              <a:rPr lang="ar-EG" smtClean="0"/>
              <a:t>28/08/1433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AA12-6211-4F0D-92D3-2ED480DA33F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101831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B7C2-9647-4464-BA9B-8B8FBD121399}" type="datetimeFigureOut">
              <a:rPr lang="ar-EG" smtClean="0"/>
              <a:t>28/08/1433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AA12-6211-4F0D-92D3-2ED480DA33F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70418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B7C2-9647-4464-BA9B-8B8FBD121399}" type="datetimeFigureOut">
              <a:rPr lang="ar-EG" smtClean="0"/>
              <a:t>28/08/1433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AA12-6211-4F0D-92D3-2ED480DA33F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42412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B7C2-9647-4464-BA9B-8B8FBD121399}" type="datetimeFigureOut">
              <a:rPr lang="ar-EG" smtClean="0"/>
              <a:t>28/08/1433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AA12-6211-4F0D-92D3-2ED480DA33F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7287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B7C2-9647-4464-BA9B-8B8FBD121399}" type="datetimeFigureOut">
              <a:rPr lang="ar-EG" smtClean="0"/>
              <a:t>28/08/1433</a:t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AA12-6211-4F0D-92D3-2ED480DA33F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24271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B7C2-9647-4464-BA9B-8B8FBD121399}" type="datetimeFigureOut">
              <a:rPr lang="ar-EG" smtClean="0"/>
              <a:t>28/08/1433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AA12-6211-4F0D-92D3-2ED480DA33F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66675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AB7C2-9647-4464-BA9B-8B8FBD121399}" type="datetimeFigureOut">
              <a:rPr lang="ar-EG" smtClean="0"/>
              <a:t>28/08/1433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9AA12-6211-4F0D-92D3-2ED480DA33F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95003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ar-E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ar-E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AB7C2-9647-4464-BA9B-8B8FBD121399}" type="datetimeFigureOut">
              <a:rPr lang="ar-EG" smtClean="0"/>
              <a:t>28/08/1433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9AA12-6211-4F0D-92D3-2ED480DA33F3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47479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8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jp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jp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jp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jp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fb.egyptworldwide.com/" TargetMode="External"/><Relationship Id="rId4" Type="http://schemas.openxmlformats.org/officeDocument/2006/relationships/hyperlink" Target="http://www.egyptworldwide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g"/><Relationship Id="rId5" Type="http://schemas.openxmlformats.org/officeDocument/2006/relationships/image" Target="../media/image39.jpeg"/><Relationship Id="rId4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g"/><Relationship Id="rId4" Type="http://schemas.openxmlformats.org/officeDocument/2006/relationships/image" Target="../media/image9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ternetworldstats.com/stats.htm" TargetMode="Externa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c244.4shared.com/doc/buWjWMxB/preview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 rtl="0"/>
            <a:endParaRPr lang="ar-EG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rtl="0"/>
            <a:endParaRPr lang="en-US"/>
          </a:p>
        </p:txBody>
      </p:sp>
      <p:pic>
        <p:nvPicPr>
          <p:cNvPr id="1026" name="Picture 2" descr="C:\Users\Mena Melad\Desktop\bgCo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" y="1"/>
            <a:ext cx="9177034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55576" y="620688"/>
            <a:ext cx="7507168" cy="1702160"/>
          </a:xfrm>
          <a:prstGeom prst="rect">
            <a:avLst/>
          </a:prstGeom>
        </p:spPr>
        <p:txBody>
          <a:bodyPr vert="horz" lIns="91440" tIns="45720" rIns="91440" bIns="45720" rtlCol="1" anchor="ctr">
            <a:no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dirty="0">
                <a:solidFill>
                  <a:schemeClr val="bg1"/>
                </a:solidFill>
                <a:latin typeface="Impact" pitchFamily="34" charset="0"/>
              </a:rPr>
              <a:t>Live and Verified News Community from Real Sources</a:t>
            </a:r>
          </a:p>
        </p:txBody>
      </p:sp>
      <p:sp>
        <p:nvSpPr>
          <p:cNvPr id="7" name="Rectangle 6"/>
          <p:cNvSpPr/>
          <p:nvPr/>
        </p:nvSpPr>
        <p:spPr>
          <a:xfrm>
            <a:off x="4841776" y="4084091"/>
            <a:ext cx="4302224" cy="1152128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endParaRPr lang="ar-EG"/>
          </a:p>
        </p:txBody>
      </p:sp>
      <p:sp>
        <p:nvSpPr>
          <p:cNvPr id="8" name="Rectangle 7"/>
          <p:cNvSpPr/>
          <p:nvPr/>
        </p:nvSpPr>
        <p:spPr>
          <a:xfrm>
            <a:off x="467544" y="3212976"/>
            <a:ext cx="4104456" cy="275034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sz="2400" dirty="0" smtClean="0"/>
              <a:t>          1-Hany Nady</a:t>
            </a:r>
          </a:p>
          <a:p>
            <a:pPr algn="l" rtl="0"/>
            <a:r>
              <a:rPr lang="en-US" sz="2400" dirty="0" smtClean="0"/>
              <a:t>          2-Mena </a:t>
            </a:r>
            <a:r>
              <a:rPr lang="en-US" sz="2400" dirty="0" err="1" smtClean="0"/>
              <a:t>Melad</a:t>
            </a:r>
            <a:endParaRPr lang="en-US" sz="2400" dirty="0" smtClean="0"/>
          </a:p>
          <a:p>
            <a:pPr algn="l" rtl="0"/>
            <a:r>
              <a:rPr lang="en-US" sz="2400" dirty="0" smtClean="0"/>
              <a:t>          3-Mariam Arian</a:t>
            </a:r>
          </a:p>
          <a:p>
            <a:pPr algn="l" rtl="0"/>
            <a:r>
              <a:rPr lang="en-US" sz="2400" dirty="0" smtClean="0"/>
              <a:t>          4-Martina Adel</a:t>
            </a:r>
          </a:p>
          <a:p>
            <a:pPr algn="l" rtl="0"/>
            <a:r>
              <a:rPr lang="en-US" sz="2400" dirty="0" smtClean="0"/>
              <a:t>          5-Nora Wadie</a:t>
            </a:r>
            <a:endParaRPr lang="ar-EG" sz="2400" dirty="0"/>
          </a:p>
        </p:txBody>
      </p:sp>
      <p:sp>
        <p:nvSpPr>
          <p:cNvPr id="9" name="Rectangle 8"/>
          <p:cNvSpPr/>
          <p:nvPr/>
        </p:nvSpPr>
        <p:spPr>
          <a:xfrm>
            <a:off x="1457400" y="2708920"/>
            <a:ext cx="1916038" cy="80853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Team Members</a:t>
            </a:r>
            <a:endParaRPr lang="ar-E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Subtitle 3"/>
          <p:cNvSpPr txBox="1">
            <a:spLocks/>
          </p:cNvSpPr>
          <p:nvPr/>
        </p:nvSpPr>
        <p:spPr>
          <a:xfrm>
            <a:off x="5148064" y="4077072"/>
            <a:ext cx="3888432" cy="1260629"/>
          </a:xfrm>
          <a:prstGeom prst="rect">
            <a:avLst/>
          </a:prstGeom>
        </p:spPr>
        <p:txBody>
          <a:bodyPr vert="horz" lIns="91440" tIns="45720" rIns="91440" bIns="45720" rtlCol="1">
            <a:noAutofit/>
          </a:bodyPr>
          <a:lstStyle>
            <a:lvl1pPr marL="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1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Dr. Ahmed Omran</a:t>
            </a:r>
          </a:p>
          <a:p>
            <a:pPr rtl="0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Eng. Moustafa Thabet</a:t>
            </a:r>
          </a:p>
          <a:p>
            <a:pPr rtl="0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Eng. Abdel-rhman Ahmed</a:t>
            </a:r>
            <a:endParaRPr lang="ar-EG" sz="2000" b="1" dirty="0">
              <a:solidFill>
                <a:schemeClr val="bg1">
                  <a:lumMod val="9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57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2285984" y="1214422"/>
            <a:ext cx="1643074" cy="12858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28 December 2011</a:t>
            </a:r>
            <a:endParaRPr lang="ar-EG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929190" y="1214422"/>
            <a:ext cx="1643074" cy="128588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rtl="0"/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4 </a:t>
            </a:r>
          </a:p>
          <a:p>
            <a:pPr algn="ctr" rtl="0"/>
            <a:r>
              <a:rPr 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January 2011</a:t>
            </a:r>
            <a:endParaRPr lang="ar-EG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714744" y="2285992"/>
            <a:ext cx="1428760" cy="100013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000" b="1" dirty="0" smtClean="0"/>
              <a:t>7 days different</a:t>
            </a:r>
            <a:endParaRPr lang="ar-EG" sz="2000" b="1" dirty="0"/>
          </a:p>
        </p:txBody>
      </p:sp>
      <p:pic>
        <p:nvPicPr>
          <p:cNvPr id="8" name="Picture 7" descr="200px-False_X_mar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62405" y="2636912"/>
            <a:ext cx="561523" cy="642942"/>
          </a:xfrm>
          <a:prstGeom prst="rect">
            <a:avLst/>
          </a:prstGeom>
        </p:spPr>
      </p:pic>
      <p:pic>
        <p:nvPicPr>
          <p:cNvPr id="12" name="Picture 11" descr="Yallakora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47664" y="3929066"/>
            <a:ext cx="2258595" cy="7143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filgoal_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3714752"/>
            <a:ext cx="2367682" cy="1104918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3643306" y="4786322"/>
            <a:ext cx="1643074" cy="85725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000" b="1" dirty="0" smtClean="0"/>
              <a:t>Different sources</a:t>
            </a:r>
            <a:endParaRPr lang="ar-EG" sz="2000" b="1" dirty="0"/>
          </a:p>
        </p:txBody>
      </p:sp>
      <p:pic>
        <p:nvPicPr>
          <p:cNvPr id="15" name="Picture 14" descr="200px-False_X_mark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428992" y="5286388"/>
            <a:ext cx="595330" cy="68165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EG"/>
          </a:p>
        </p:txBody>
      </p:sp>
      <p:sp>
        <p:nvSpPr>
          <p:cNvPr id="17" name="Rounded Rectangle 16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400" b="1" dirty="0" smtClean="0"/>
              <a:t>Examples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69422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074396"/>
            <a:ext cx="8229600" cy="1143000"/>
          </a:xfrm>
        </p:spPr>
        <p:txBody>
          <a:bodyPr/>
          <a:lstStyle/>
          <a:p>
            <a:pPr algn="l" rtl="0"/>
            <a:r>
              <a:rPr lang="en-US" dirty="0" smtClean="0">
                <a:solidFill>
                  <a:srgbClr val="0070C0"/>
                </a:solidFill>
              </a:rPr>
              <a:t>News Reader</a:t>
            </a:r>
            <a:endParaRPr lang="ar-EG" dirty="0">
              <a:solidFill>
                <a:srgbClr val="0070C0"/>
              </a:solidFill>
            </a:endParaRPr>
          </a:p>
        </p:txBody>
      </p:sp>
      <p:pic>
        <p:nvPicPr>
          <p:cNvPr id="5" name="Content Placeholder 4" descr="istock_000006963239xsmall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2240" y="1722468"/>
            <a:ext cx="2219263" cy="22128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57224" y="2668262"/>
            <a:ext cx="7386160" cy="3929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274320" algn="l" rtl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/>
            </a:pPr>
            <a:r>
              <a:rPr lang="en-US" sz="2400" dirty="0" smtClean="0"/>
              <a:t>Readers </a:t>
            </a:r>
            <a:r>
              <a:rPr lang="en-US" sz="2400" dirty="0"/>
              <a:t>start losing confidence in news sources</a:t>
            </a:r>
            <a:r>
              <a:rPr lang="en-US" sz="2400" dirty="0" smtClean="0"/>
              <a:t>.</a:t>
            </a:r>
          </a:p>
          <a:p>
            <a:pPr marL="525780" lvl="1" algn="l" rtl="0">
              <a:spcBef>
                <a:spcPct val="20000"/>
              </a:spcBef>
              <a:buClr>
                <a:schemeClr val="accent1"/>
              </a:buClr>
              <a:buSzPct val="76000"/>
            </a:pPr>
            <a:endParaRPr lang="en-US" sz="2400" dirty="0" smtClean="0"/>
          </a:p>
          <a:p>
            <a:pPr marL="342900" lvl="0" indent="-274320" algn="l" rtl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</a:pPr>
            <a:r>
              <a:rPr lang="en-US" sz="2400" dirty="0" smtClean="0"/>
              <a:t>Readers Beleive the Rumors.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endParaRPr lang="ar-EG"/>
          </a:p>
        </p:txBody>
      </p:sp>
      <p:sp>
        <p:nvSpPr>
          <p:cNvPr id="8" name="Rounded Rectangle 7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400" b="1" dirty="0" smtClean="0"/>
              <a:t>Result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39668733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182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How to solve this problem ?!!!</a:t>
            </a:r>
            <a:endParaRPr lang="ar-EG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Rounded Rectangle 6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 smtClean="0"/>
              <a:t>Then ..</a:t>
            </a:r>
            <a:endParaRPr lang="ar-EG" sz="2400" b="1" dirty="0"/>
          </a:p>
        </p:txBody>
      </p:sp>
      <p:pic>
        <p:nvPicPr>
          <p:cNvPr id="2051" name="Picture 3" descr="C:\Users\Mena Melad\Desktop\ExclamationPoint-main_Fu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5" y="1728936"/>
            <a:ext cx="4724400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284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Rounded Rectangle 6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 smtClean="0"/>
              <a:t>Solution</a:t>
            </a:r>
            <a:endParaRPr lang="ar-EG" sz="2400" b="1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794286" y="1988840"/>
            <a:ext cx="3555427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274320" algn="ctr" rtl="0">
              <a:spcBef>
                <a:spcPct val="20000"/>
              </a:spcBef>
              <a:buClr>
                <a:schemeClr val="accent1"/>
              </a:buClr>
              <a:buSzPct val="76000"/>
              <a:defRPr/>
            </a:pPr>
            <a:r>
              <a:rPr lang="en-US" sz="4000" dirty="0">
                <a:solidFill>
                  <a:srgbClr val="C00000"/>
                </a:solidFill>
              </a:rPr>
              <a:t>Honest </a:t>
            </a:r>
            <a:r>
              <a:rPr lang="en-US" sz="4000" dirty="0" smtClean="0">
                <a:solidFill>
                  <a:srgbClr val="C00000"/>
                </a:solidFill>
              </a:rPr>
              <a:t>Gate</a:t>
            </a:r>
            <a:endParaRPr kumimoji="0" lang="en-US" sz="400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771800" y="2564904"/>
            <a:ext cx="3555427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274320" algn="ctr">
              <a:spcBef>
                <a:spcPct val="20000"/>
              </a:spcBef>
              <a:buClr>
                <a:schemeClr val="accent1"/>
              </a:buClr>
              <a:buSzPct val="76000"/>
              <a:defRPr/>
            </a:pPr>
            <a:r>
              <a:rPr kumimoji="0" lang="ar-SA" sz="2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الثق</a:t>
            </a:r>
            <a:r>
              <a:rPr kumimoji="0" lang="ar-EG" sz="2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ـ</a:t>
            </a:r>
            <a:r>
              <a:rPr kumimoji="0" lang="ar-SA" sz="2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ة بي</a:t>
            </a:r>
            <a:r>
              <a:rPr kumimoji="0" lang="ar-EG" sz="2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ـ</a:t>
            </a:r>
            <a:r>
              <a:rPr kumimoji="0" lang="ar-SA" sz="2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ن إيدي</a:t>
            </a:r>
            <a:r>
              <a:rPr kumimoji="0" lang="ar-EG" sz="2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ـ</a:t>
            </a:r>
            <a:r>
              <a:rPr kumimoji="0" lang="ar-SA" sz="28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rPr>
              <a:t>ك</a:t>
            </a:r>
            <a:endParaRPr kumimoji="0" lang="en-US" sz="280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pic>
        <p:nvPicPr>
          <p:cNvPr id="11" name="Picture 2" descr="C:\Users\Mena Melad\Desktop\Bishoo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5" y="3135634"/>
            <a:ext cx="4486098" cy="166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12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Rounded Rectangle 4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Solution</a:t>
            </a:r>
            <a:endParaRPr lang="ar-EG" sz="2400" b="1" dirty="0"/>
          </a:p>
        </p:txBody>
      </p:sp>
      <p:pic>
        <p:nvPicPr>
          <p:cNvPr id="17" name="Picture 16" descr="faceboo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14678" y="785794"/>
            <a:ext cx="357190" cy="357190"/>
          </a:xfrm>
          <a:prstGeom prst="rect">
            <a:avLst/>
          </a:prstGeom>
        </p:spPr>
      </p:pic>
      <p:pic>
        <p:nvPicPr>
          <p:cNvPr id="18" name="Picture 17" descr="Twit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3504" y="714356"/>
            <a:ext cx="357190" cy="423874"/>
          </a:xfrm>
          <a:prstGeom prst="rect">
            <a:avLst/>
          </a:prstGeom>
        </p:spPr>
      </p:pic>
      <p:pic>
        <p:nvPicPr>
          <p:cNvPr id="19" name="Picture 18" descr="RS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6248" y="2143116"/>
            <a:ext cx="357190" cy="357190"/>
          </a:xfrm>
          <a:prstGeom prst="rect">
            <a:avLst/>
          </a:prstGeom>
        </p:spPr>
      </p:pic>
      <p:sp>
        <p:nvSpPr>
          <p:cNvPr id="20" name="Frame 19"/>
          <p:cNvSpPr/>
          <p:nvPr/>
        </p:nvSpPr>
        <p:spPr>
          <a:xfrm>
            <a:off x="3714744" y="1142984"/>
            <a:ext cx="1357322" cy="92869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pic>
        <p:nvPicPr>
          <p:cNvPr id="21" name="Picture 20" descr="magnifying_glas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72" y="714356"/>
            <a:ext cx="1928826" cy="2212476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2714620"/>
            <a:ext cx="8915400" cy="36861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1-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Collect news from different sources.</a:t>
            </a:r>
          </a:p>
          <a:p>
            <a:pPr marL="342900" marR="0" lvl="0" indent="-342900" algn="l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C00000"/>
                </a:solidFill>
              </a:rPr>
              <a:t>2-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Process this news to extract related entities.</a:t>
            </a:r>
          </a:p>
          <a:p>
            <a:pPr marL="342900" marR="0" lvl="0" indent="-342900" algn="l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C00000"/>
                </a:solidFill>
              </a:rPr>
              <a:t>3-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Connect with this entities immediately and gain their comments.</a:t>
            </a:r>
          </a:p>
          <a:p>
            <a:pPr marL="342900" marR="0" lvl="0" indent="-342900" algn="l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srgbClr val="C00000"/>
                </a:solidFill>
              </a:rPr>
              <a:t>4-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Publish all news and related comments together on website.</a:t>
            </a:r>
            <a:endParaRPr kumimoji="0" lang="ar-EG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" name="Picture 22" descr="Gmai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306" y="785794"/>
            <a:ext cx="1428760" cy="1428760"/>
          </a:xfrm>
          <a:prstGeom prst="rect">
            <a:avLst/>
          </a:prstGeom>
        </p:spPr>
      </p:pic>
      <p:pic>
        <p:nvPicPr>
          <p:cNvPr id="24" name="Picture 23" descr="pers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140" y="857232"/>
            <a:ext cx="1419252" cy="1419252"/>
          </a:xfrm>
          <a:prstGeom prst="rect">
            <a:avLst/>
          </a:prstGeom>
        </p:spPr>
      </p:pic>
      <p:pic>
        <p:nvPicPr>
          <p:cNvPr id="25" name="Picture 24" descr="animated-rocket-pointer.gif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194165">
            <a:off x="5246718" y="1223102"/>
            <a:ext cx="1311371" cy="1030362"/>
          </a:xfrm>
          <a:prstGeom prst="rect">
            <a:avLst/>
          </a:prstGeom>
        </p:spPr>
      </p:pic>
      <p:pic>
        <p:nvPicPr>
          <p:cNvPr id="26" name="Picture 25" descr="defulte(0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9124" y="857232"/>
            <a:ext cx="2428875" cy="150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3.7037E-6 L -0.08194 0.09213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0" y="46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7.40741E-7 L 0.08958 0.08657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0" y="430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L -0.00399 -0.07987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-4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2.22222E-6 L 0.28472 -0.00555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53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4" name="Picture 3" descr="news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76" y="1285860"/>
            <a:ext cx="4818674" cy="4101002"/>
          </a:xfrm>
          <a:prstGeom prst="rect">
            <a:avLst/>
          </a:prstGeom>
        </p:spPr>
      </p:pic>
      <p:pic>
        <p:nvPicPr>
          <p:cNvPr id="5" name="Picture 4" descr="Gmai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74" y="1928802"/>
            <a:ext cx="2377570" cy="2377572"/>
          </a:xfrm>
          <a:prstGeom prst="rect">
            <a:avLst/>
          </a:prstGeom>
        </p:spPr>
      </p:pic>
      <p:pic>
        <p:nvPicPr>
          <p:cNvPr id="6" name="Picture 5" descr="animated-rocket-pointer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113456">
            <a:off x="4907880" y="2181535"/>
            <a:ext cx="1698176" cy="1334281"/>
          </a:xfrm>
          <a:prstGeom prst="rect">
            <a:avLst/>
          </a:prstGeom>
        </p:spPr>
      </p:pic>
      <p:pic>
        <p:nvPicPr>
          <p:cNvPr id="7" name="Picture 6" descr="4142920121784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140" y="1285860"/>
            <a:ext cx="1523990" cy="11429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Oval Callout 7"/>
          <p:cNvSpPr/>
          <p:nvPr/>
        </p:nvSpPr>
        <p:spPr>
          <a:xfrm>
            <a:off x="4214810" y="785794"/>
            <a:ext cx="2286016" cy="857256"/>
          </a:xfrm>
          <a:prstGeom prst="wedgeEllipseCallout">
            <a:avLst>
              <a:gd name="adj1" fmla="val 88458"/>
              <a:gd name="adj2" fmla="val 8483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9" name="TextBox 8"/>
          <p:cNvSpPr txBox="1"/>
          <p:nvPr/>
        </p:nvSpPr>
        <p:spPr>
          <a:xfrm>
            <a:off x="4500562" y="928670"/>
            <a:ext cx="1704313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ctr"/>
            <a:r>
              <a:rPr lang="ar-EG" sz="1200" dirty="0" smtClean="0"/>
              <a:t>لا ، لم ارفض عودو ياسر </a:t>
            </a:r>
          </a:p>
          <a:p>
            <a:pPr algn="ctr"/>
            <a:r>
              <a:rPr lang="ar-EG" sz="1200" dirty="0" smtClean="0"/>
              <a:t>ولدى تحفظات على....</a:t>
            </a:r>
          </a:p>
          <a:p>
            <a:pPr algn="ctr"/>
            <a:endParaRPr lang="ar-EG" sz="1200" dirty="0"/>
          </a:p>
        </p:txBody>
      </p:sp>
      <p:pic>
        <p:nvPicPr>
          <p:cNvPr id="10" name="Picture 9" descr="honest gate websit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295400"/>
            <a:ext cx="5477640" cy="5106113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Solution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19808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500"/>
                            </p:stCondLst>
                            <p:childTnLst>
                              <p:par>
                                <p:cTn id="50" presetID="37" presetClass="exit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7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7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500"/>
                            </p:stCondLst>
                            <p:childTnLst>
                              <p:par>
                                <p:cTn id="8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TextBox 5"/>
          <p:cNvSpPr txBox="1"/>
          <p:nvPr/>
        </p:nvSpPr>
        <p:spPr>
          <a:xfrm>
            <a:off x="762000" y="1676400"/>
            <a:ext cx="6096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b="1" dirty="0" smtClean="0">
                <a:latin typeface="+mj-lt"/>
              </a:rPr>
              <a:t>System Features</a:t>
            </a:r>
            <a:endParaRPr lang="en-US" sz="4400" b="1" dirty="0">
              <a:latin typeface="+mj-lt"/>
            </a:endParaRPr>
          </a:p>
        </p:txBody>
      </p:sp>
      <p:pic>
        <p:nvPicPr>
          <p:cNvPr id="7" name="Picture 6" descr="featur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667000"/>
            <a:ext cx="6696075" cy="28956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Solution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345922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Rounded Rectangle 5"/>
          <p:cNvSpPr/>
          <p:nvPr/>
        </p:nvSpPr>
        <p:spPr>
          <a:xfrm>
            <a:off x="453001" y="1143000"/>
            <a:ext cx="1985399" cy="609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Follow-up:-</a:t>
            </a:r>
            <a:endParaRPr lang="ar-EG" sz="2400" b="1" dirty="0">
              <a:solidFill>
                <a:srgbClr val="C0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28600" y="762000"/>
            <a:ext cx="457200" cy="457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1</a:t>
            </a:r>
            <a:endParaRPr lang="en-US" sz="4400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828801"/>
            <a:ext cx="8686800" cy="10668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Honest gate provide the ability for registered users to follow-up any entity.  </a:t>
            </a:r>
            <a:endParaRPr kumimoji="0" lang="ar-EG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1" name="Picture 20" descr="faceboo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86080" y="5343532"/>
            <a:ext cx="642942" cy="642942"/>
          </a:xfrm>
          <a:prstGeom prst="rect">
            <a:avLst/>
          </a:prstGeom>
        </p:spPr>
      </p:pic>
      <p:pic>
        <p:nvPicPr>
          <p:cNvPr id="22" name="Picture 21" descr="Twit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9220" y="5272094"/>
            <a:ext cx="714380" cy="714380"/>
          </a:xfrm>
          <a:prstGeom prst="rect">
            <a:avLst/>
          </a:prstGeom>
        </p:spPr>
      </p:pic>
      <p:pic>
        <p:nvPicPr>
          <p:cNvPr id="23" name="Picture 22" descr="perso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212" y="5557846"/>
            <a:ext cx="1223954" cy="1223954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514708" y="3200392"/>
            <a:ext cx="1857388" cy="1929620"/>
            <a:chOff x="3571868" y="2143116"/>
            <a:chExt cx="1857388" cy="1929620"/>
          </a:xfrm>
        </p:grpSpPr>
        <p:sp>
          <p:nvSpPr>
            <p:cNvPr id="25" name="Rectangle 24"/>
            <p:cNvSpPr/>
            <p:nvPr/>
          </p:nvSpPr>
          <p:spPr>
            <a:xfrm>
              <a:off x="3571868" y="2143116"/>
              <a:ext cx="1857388" cy="1928826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cxnSp>
          <p:nvCxnSpPr>
            <p:cNvPr id="26" name="Straight Connector 25"/>
            <p:cNvCxnSpPr/>
            <p:nvPr/>
          </p:nvCxnSpPr>
          <p:spPr>
            <a:xfrm rot="5400000">
              <a:off x="3250397" y="3107529"/>
              <a:ext cx="1928826" cy="1588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/>
            <p:nvPr/>
          </p:nvCxnSpPr>
          <p:spPr>
            <a:xfrm>
              <a:off x="4286248" y="2714620"/>
              <a:ext cx="857256" cy="1588"/>
            </a:xfrm>
            <a:prstGeom prst="curvedConnector3">
              <a:avLst>
                <a:gd name="adj1" fmla="val 43334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Curved Connector 27"/>
            <p:cNvCxnSpPr/>
            <p:nvPr/>
          </p:nvCxnSpPr>
          <p:spPr>
            <a:xfrm>
              <a:off x="4286248" y="2928934"/>
              <a:ext cx="857256" cy="1588"/>
            </a:xfrm>
            <a:prstGeom prst="curvedConnector3">
              <a:avLst>
                <a:gd name="adj1" fmla="val 43334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/>
            <p:nvPr/>
          </p:nvCxnSpPr>
          <p:spPr>
            <a:xfrm>
              <a:off x="4286248" y="3143248"/>
              <a:ext cx="857256" cy="1588"/>
            </a:xfrm>
            <a:prstGeom prst="curvedConnector3">
              <a:avLst>
                <a:gd name="adj1" fmla="val 43334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0" name="Curved Connector 29"/>
            <p:cNvCxnSpPr/>
            <p:nvPr/>
          </p:nvCxnSpPr>
          <p:spPr>
            <a:xfrm>
              <a:off x="4286248" y="3357562"/>
              <a:ext cx="857256" cy="1588"/>
            </a:xfrm>
            <a:prstGeom prst="curvedConnector3">
              <a:avLst>
                <a:gd name="adj1" fmla="val 43334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1" name="Curved Connector 30"/>
            <p:cNvCxnSpPr/>
            <p:nvPr/>
          </p:nvCxnSpPr>
          <p:spPr>
            <a:xfrm>
              <a:off x="4286248" y="3571876"/>
              <a:ext cx="857256" cy="1588"/>
            </a:xfrm>
            <a:prstGeom prst="curvedConnector3">
              <a:avLst>
                <a:gd name="adj1" fmla="val 43334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" name="Curved Connector 31"/>
            <p:cNvCxnSpPr/>
            <p:nvPr/>
          </p:nvCxnSpPr>
          <p:spPr>
            <a:xfrm>
              <a:off x="4357686" y="2285992"/>
              <a:ext cx="571504" cy="1588"/>
            </a:xfrm>
            <a:prstGeom prst="curvedConnector3">
              <a:avLst>
                <a:gd name="adj1" fmla="val 50000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3" name="Curved Connector 32"/>
            <p:cNvCxnSpPr/>
            <p:nvPr/>
          </p:nvCxnSpPr>
          <p:spPr>
            <a:xfrm>
              <a:off x="4357686" y="2438392"/>
              <a:ext cx="428628" cy="1588"/>
            </a:xfrm>
            <a:prstGeom prst="curvedConnector3">
              <a:avLst>
                <a:gd name="adj1" fmla="val 50000"/>
              </a:avLst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5" name="Picture 34" descr="pers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00526" y="5772160"/>
            <a:ext cx="642942" cy="642942"/>
          </a:xfrm>
          <a:prstGeom prst="rect">
            <a:avLst/>
          </a:prstGeom>
        </p:spPr>
      </p:pic>
      <p:pic>
        <p:nvPicPr>
          <p:cNvPr id="37" name="Picture 36" descr="1328101903_Arrow-Lef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352800"/>
            <a:ext cx="2667000" cy="1295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6200" y="320040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Broadway" pitchFamily="82" charset="0"/>
                <a:cs typeface="Aharoni" pitchFamily="2" charset="-79"/>
              </a:rPr>
              <a:t>Now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Broadway" pitchFamily="82" charset="0"/>
              <a:cs typeface="Aharoni" pitchFamily="2" charset="-79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 smtClean="0"/>
              <a:t>Features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371265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7.40741E-7 L -0.08246 -0.37083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0" y="-18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ers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58" y="2643182"/>
            <a:ext cx="1366830" cy="136683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1928794" y="3071810"/>
            <a:ext cx="1907102" cy="770384"/>
          </a:xfrm>
          <a:prstGeom prst="rightArrow">
            <a:avLst/>
          </a:prstGeom>
          <a:ln>
            <a:prstDash val="lg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Follow</a:t>
            </a:r>
            <a:endParaRPr lang="ar-EG" sz="20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5" name="Picture 4" descr="02_08_10_12_52_youm7logo320082214252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41241">
            <a:off x="1553699" y="2531253"/>
            <a:ext cx="1921870" cy="1011538"/>
          </a:xfrm>
          <a:prstGeom prst="rect">
            <a:avLst/>
          </a:prstGeom>
        </p:spPr>
      </p:pic>
      <p:pic>
        <p:nvPicPr>
          <p:cNvPr id="6" name="Picture 5" descr="elfagr_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306" y="1857364"/>
            <a:ext cx="2195512" cy="928693"/>
          </a:xfrm>
          <a:prstGeom prst="rect">
            <a:avLst/>
          </a:prstGeom>
        </p:spPr>
      </p:pic>
      <p:pic>
        <p:nvPicPr>
          <p:cNvPr id="7" name="Picture 6" descr="search_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26534">
            <a:off x="5857945" y="2471129"/>
            <a:ext cx="2173173" cy="115552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3286084">
            <a:off x="2549734" y="3655675"/>
            <a:ext cx="1074703" cy="32790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Right Arrow 8"/>
          <p:cNvSpPr/>
          <p:nvPr/>
        </p:nvSpPr>
        <p:spPr>
          <a:xfrm rot="5400000">
            <a:off x="4127163" y="3230895"/>
            <a:ext cx="1074703" cy="32790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0" name="Right Arrow 9"/>
          <p:cNvSpPr/>
          <p:nvPr/>
        </p:nvSpPr>
        <p:spPr>
          <a:xfrm rot="7947830">
            <a:off x="5835882" y="3584237"/>
            <a:ext cx="1074703" cy="32790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3" name="Picture 12" descr="1328101903_Arrow-Lef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371600"/>
            <a:ext cx="2667000" cy="12954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200" y="129540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  <a:latin typeface="Broadway" pitchFamily="82" charset="0"/>
                <a:cs typeface="Aharoni" pitchFamily="2" charset="-79"/>
              </a:rPr>
              <a:t>New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Broadway" pitchFamily="82" charset="0"/>
              <a:cs typeface="Aharoni" pitchFamily="2" charset="-79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 smtClean="0"/>
              <a:t>Features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70978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3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5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 animBg="1"/>
      <p:bldP spid="9" grpId="0" animBg="1"/>
      <p:bldP spid="10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7" name="Rounded Rectangle 16"/>
          <p:cNvSpPr/>
          <p:nvPr/>
        </p:nvSpPr>
        <p:spPr>
          <a:xfrm>
            <a:off x="453001" y="838200"/>
            <a:ext cx="2975999" cy="609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Evaluate </a:t>
            </a:r>
            <a:r>
              <a:rPr lang="en-US" sz="2400" b="1" dirty="0" smtClean="0">
                <a:solidFill>
                  <a:srgbClr val="C00000"/>
                </a:solidFill>
              </a:rPr>
              <a:t>sources</a:t>
            </a:r>
            <a:r>
              <a:rPr lang="en-US" sz="2400" b="1" dirty="0" smtClean="0">
                <a:solidFill>
                  <a:srgbClr val="C00000"/>
                </a:solidFill>
              </a:rPr>
              <a:t>:-</a:t>
            </a:r>
            <a:endParaRPr lang="ar-EG" sz="2400" b="1" dirty="0">
              <a:solidFill>
                <a:srgbClr val="C000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52400" y="533400"/>
            <a:ext cx="457200" cy="457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2</a:t>
            </a:r>
            <a:endParaRPr lang="en-US" sz="4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1752600"/>
            <a:ext cx="8763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/>
              <a:t>Through measuring the compatibility between the news and the comment we can decide weather it is true or not.</a:t>
            </a:r>
          </a:p>
          <a:p>
            <a:pPr algn="l"/>
            <a:endParaRPr lang="en-US" sz="28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733800" y="3048000"/>
            <a:ext cx="3352800" cy="3581400"/>
            <a:chOff x="2928926" y="2643182"/>
            <a:chExt cx="3071834" cy="3500462"/>
          </a:xfrm>
        </p:grpSpPr>
        <p:sp>
          <p:nvSpPr>
            <p:cNvPr id="16" name="Rectangle 15"/>
            <p:cNvSpPr/>
            <p:nvPr/>
          </p:nvSpPr>
          <p:spPr>
            <a:xfrm>
              <a:off x="2928926" y="2643182"/>
              <a:ext cx="3071834" cy="350046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71802" y="2857496"/>
              <a:ext cx="2714644" cy="28575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r>
                <a:rPr lang="en-US" sz="1400" u="sng" dirty="0" smtClean="0">
                  <a:solidFill>
                    <a:srgbClr val="0070C0"/>
                  </a:solidFill>
                </a:rPr>
                <a:t>www.honestgate.com</a:t>
              </a:r>
              <a:endParaRPr lang="ar-EG" sz="1400" u="sng" dirty="0">
                <a:solidFill>
                  <a:srgbClr val="0070C0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071802" y="3357562"/>
              <a:ext cx="2786082" cy="57150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23" name="Picture 22" descr="210px-El_Fagr_newspaper_Logo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4678" y="3429000"/>
              <a:ext cx="777232" cy="3886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4" name="Rounded Rectangle 23"/>
            <p:cNvSpPr/>
            <p:nvPr/>
          </p:nvSpPr>
          <p:spPr>
            <a:xfrm rot="10800000" flipV="1">
              <a:off x="5000628" y="3500438"/>
              <a:ext cx="714380" cy="285752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 smtClean="0"/>
                <a:t>90%</a:t>
              </a:r>
              <a:endParaRPr lang="ar-EG" sz="1200" dirty="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071802" y="4000504"/>
              <a:ext cx="2786082" cy="57150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26" name="Picture 25" descr="موقع-الشرطة-المصرية-اليوم-السابع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6116" y="4105800"/>
              <a:ext cx="714380" cy="3757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7" name="Rounded Rectangle 26"/>
            <p:cNvSpPr/>
            <p:nvPr/>
          </p:nvSpPr>
          <p:spPr>
            <a:xfrm rot="10800000" flipV="1">
              <a:off x="5000628" y="4143380"/>
              <a:ext cx="714380" cy="285752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 smtClean="0"/>
                <a:t>70%</a:t>
              </a:r>
              <a:endParaRPr lang="ar-EG" sz="1200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071802" y="4714884"/>
              <a:ext cx="2786082" cy="57150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29" name="Rounded Rectangle 28"/>
            <p:cNvSpPr/>
            <p:nvPr/>
          </p:nvSpPr>
          <p:spPr>
            <a:xfrm rot="10800000" flipV="1">
              <a:off x="5000628" y="4857760"/>
              <a:ext cx="714380" cy="285752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 smtClean="0"/>
                <a:t>60%</a:t>
              </a:r>
              <a:endParaRPr lang="ar-EG" sz="1200" dirty="0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071802" y="5429264"/>
              <a:ext cx="2786082" cy="571504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31" name="Rounded Rectangle 30"/>
            <p:cNvSpPr/>
            <p:nvPr/>
          </p:nvSpPr>
          <p:spPr>
            <a:xfrm rot="10800000" flipV="1">
              <a:off x="5000628" y="5572140"/>
              <a:ext cx="714380" cy="285752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200" dirty="0" smtClean="0"/>
                <a:t>85%</a:t>
              </a:r>
              <a:endParaRPr lang="ar-EG" sz="1200" dirty="0"/>
            </a:p>
          </p:txBody>
        </p:sp>
        <p:pic>
          <p:nvPicPr>
            <p:cNvPr id="32" name="Picture 31" descr="logo1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6116" y="4786322"/>
              <a:ext cx="800814" cy="41054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3" name="Picture 32" descr="ahram_logo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7988" y="5572140"/>
              <a:ext cx="843946" cy="35719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34" name="Rounded Rectangle 33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 smtClean="0"/>
              <a:t>Features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2770930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403648" y="1415711"/>
            <a:ext cx="1859267" cy="1149193"/>
            <a:chOff x="1704620" y="1401153"/>
            <a:chExt cx="1859267" cy="1149193"/>
          </a:xfrm>
        </p:grpSpPr>
        <p:sp>
          <p:nvSpPr>
            <p:cNvPr id="22" name="Rounded Rectangle 21"/>
            <p:cNvSpPr/>
            <p:nvPr/>
          </p:nvSpPr>
          <p:spPr>
            <a:xfrm>
              <a:off x="1895120" y="1591653"/>
              <a:ext cx="1668767" cy="958693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 rtl="0"/>
              <a:r>
                <a:rPr lang="en-US" dirty="0" smtClean="0"/>
                <a:t>Investment</a:t>
              </a:r>
              <a:endParaRPr lang="ar-EG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704620" y="1401153"/>
              <a:ext cx="381000" cy="381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4400" b="1" dirty="0" smtClean="0"/>
                <a:t>1</a:t>
              </a:r>
              <a:endParaRPr lang="en-US" sz="4400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987824" y="1844824"/>
            <a:ext cx="3024335" cy="3096344"/>
            <a:chOff x="790227" y="1454916"/>
            <a:chExt cx="3024335" cy="3096344"/>
          </a:xfrm>
        </p:grpSpPr>
        <p:sp>
          <p:nvSpPr>
            <p:cNvPr id="8" name="TextBox 7"/>
            <p:cNvSpPr txBox="1"/>
            <p:nvPr/>
          </p:nvSpPr>
          <p:spPr>
            <a:xfrm>
              <a:off x="931540" y="1929606"/>
              <a:ext cx="2667000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2400" b="1" dirty="0" smtClean="0">
                  <a:solidFill>
                    <a:schemeClr val="accent1">
                      <a:lumMod val="75000"/>
                    </a:schemeClr>
                  </a:solidFill>
                </a:rPr>
                <a:t>Business</a:t>
              </a:r>
              <a:endParaRPr lang="en-US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802" y="2585765"/>
              <a:ext cx="2014032" cy="1389682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790227" y="1454916"/>
              <a:ext cx="3024335" cy="3096344"/>
            </a:xfrm>
            <a:prstGeom prst="ellipse">
              <a:avLst/>
            </a:prstGeom>
            <a:noFill/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580112" y="1412776"/>
            <a:ext cx="1859267" cy="1149193"/>
            <a:chOff x="1704620" y="1401153"/>
            <a:chExt cx="1859267" cy="1149193"/>
          </a:xfrm>
        </p:grpSpPr>
        <p:sp>
          <p:nvSpPr>
            <p:cNvPr id="25" name="Rounded Rectangle 24"/>
            <p:cNvSpPr/>
            <p:nvPr/>
          </p:nvSpPr>
          <p:spPr>
            <a:xfrm>
              <a:off x="1895120" y="1591653"/>
              <a:ext cx="1668767" cy="958693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 rtl="0"/>
              <a:r>
                <a:rPr lang="en-US" dirty="0" smtClean="0"/>
                <a:t>Solve Problem</a:t>
              </a:r>
              <a:endParaRPr lang="ar-EG" dirty="0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704620" y="1401153"/>
              <a:ext cx="381000" cy="381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4400" b="1" dirty="0" smtClean="0"/>
                <a:t>2</a:t>
              </a:r>
              <a:endParaRPr lang="en-US" sz="4400" b="1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580112" y="4246612"/>
            <a:ext cx="1859267" cy="1174717"/>
            <a:chOff x="1704620" y="1591653"/>
            <a:chExt cx="1859267" cy="1174717"/>
          </a:xfrm>
        </p:grpSpPr>
        <p:sp>
          <p:nvSpPr>
            <p:cNvPr id="28" name="Rounded Rectangle 27"/>
            <p:cNvSpPr/>
            <p:nvPr/>
          </p:nvSpPr>
          <p:spPr>
            <a:xfrm>
              <a:off x="1895120" y="1591653"/>
              <a:ext cx="1668767" cy="958693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 rtl="0"/>
              <a:r>
                <a:rPr lang="en-US" dirty="0" smtClean="0"/>
                <a:t>No Hardware</a:t>
              </a:r>
              <a:endParaRPr lang="ar-EG" dirty="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1704620" y="2385370"/>
              <a:ext cx="381000" cy="381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4400" b="1" dirty="0" smtClean="0"/>
                <a:t>4</a:t>
              </a:r>
              <a:endParaRPr lang="en-US" sz="44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403648" y="4221088"/>
            <a:ext cx="1859267" cy="1200241"/>
            <a:chOff x="1704620" y="1591653"/>
            <a:chExt cx="1859267" cy="1200241"/>
          </a:xfrm>
        </p:grpSpPr>
        <p:sp>
          <p:nvSpPr>
            <p:cNvPr id="31" name="Rounded Rectangle 30"/>
            <p:cNvSpPr/>
            <p:nvPr/>
          </p:nvSpPr>
          <p:spPr>
            <a:xfrm>
              <a:off x="1895120" y="1591653"/>
              <a:ext cx="1668767" cy="958693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 rtl="0"/>
              <a:r>
                <a:rPr lang="en-US" dirty="0" smtClean="0"/>
                <a:t>Number of users</a:t>
              </a:r>
              <a:endParaRPr lang="ar-EG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704620" y="2410894"/>
              <a:ext cx="381000" cy="381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4400" b="1" dirty="0" smtClean="0"/>
                <a:t>3</a:t>
              </a:r>
              <a:endParaRPr lang="en-US" sz="4400" b="1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EG"/>
          </a:p>
        </p:txBody>
      </p:sp>
      <p:sp>
        <p:nvSpPr>
          <p:cNvPr id="35" name="Rounded Rectangle 34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400" b="1" dirty="0" smtClean="0"/>
              <a:t>Idea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387433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pSp>
        <p:nvGrpSpPr>
          <p:cNvPr id="7" name="Group 6"/>
          <p:cNvGrpSpPr/>
          <p:nvPr/>
        </p:nvGrpSpPr>
        <p:grpSpPr>
          <a:xfrm>
            <a:off x="1905000" y="914400"/>
            <a:ext cx="5562600" cy="1223954"/>
            <a:chOff x="914400" y="990600"/>
            <a:chExt cx="7086624" cy="1223954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914400" y="990600"/>
              <a:ext cx="7072362" cy="158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928662" y="2208212"/>
              <a:ext cx="7072362" cy="158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5400000">
              <a:off x="3751257" y="1606537"/>
              <a:ext cx="1214446" cy="158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3" name="Picture 12" descr="02_08_10_12_52_youm7logo320082214252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066800"/>
            <a:ext cx="1600346" cy="842309"/>
          </a:xfrm>
          <a:prstGeom prst="rect">
            <a:avLst/>
          </a:prstGeom>
        </p:spPr>
      </p:pic>
      <p:pic>
        <p:nvPicPr>
          <p:cNvPr id="16" name="Picture 15" descr="Gomhoria_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5400" y="1143000"/>
            <a:ext cx="1290638" cy="7505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57" name="Table 156"/>
          <p:cNvGraphicFramePr>
            <a:graphicFrameLocks noGrp="1"/>
          </p:cNvGraphicFramePr>
          <p:nvPr/>
        </p:nvGraphicFramePr>
        <p:xfrm>
          <a:off x="76200" y="2373868"/>
          <a:ext cx="3581400" cy="3214710"/>
        </p:xfrm>
        <a:graphic>
          <a:graphicData uri="http://schemas.openxmlformats.org/drawingml/2006/table">
            <a:tbl>
              <a:tblPr rtl="1" firstRow="1" bandRow="1">
                <a:tableStyleId>{1FECB4D8-DB02-4DC6-A0A2-4F2EBAE1DC90}</a:tableStyleId>
              </a:tblPr>
              <a:tblGrid>
                <a:gridCol w="1325448"/>
                <a:gridCol w="1062152"/>
                <a:gridCol w="1193800"/>
              </a:tblGrid>
              <a:tr h="642942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Evaluation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Comment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News</a:t>
                      </a:r>
                      <a:endParaRPr lang="ar-EG" dirty="0"/>
                    </a:p>
                  </a:txBody>
                  <a:tcPr/>
                </a:tc>
              </a:tr>
              <a:tr h="642942">
                <a:tc>
                  <a:txBody>
                    <a:bodyPr/>
                    <a:lstStyle/>
                    <a:p>
                      <a:pPr algn="l" rtl="1"/>
                      <a:r>
                        <a:rPr lang="en-US" dirty="0" smtClean="0"/>
                        <a:t>False</a:t>
                      </a:r>
                      <a:endParaRPr lang="ar-EG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</a:tr>
              <a:tr h="642942">
                <a:tc>
                  <a:txBody>
                    <a:bodyPr/>
                    <a:lstStyle/>
                    <a:p>
                      <a:pPr algn="l" rtl="1"/>
                      <a:r>
                        <a:rPr lang="en-US" sz="1800" kern="1200" dirty="0" smtClean="0"/>
                        <a:t>True</a:t>
                      </a:r>
                      <a:endParaRPr lang="ar-EG" sz="1800" b="1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</a:tr>
              <a:tr h="642942">
                <a:tc>
                  <a:txBody>
                    <a:bodyPr/>
                    <a:lstStyle/>
                    <a:p>
                      <a:pPr algn="l" rtl="1"/>
                      <a:r>
                        <a:rPr lang="en-US" sz="1800" kern="1200" dirty="0" smtClean="0"/>
                        <a:t>False</a:t>
                      </a:r>
                      <a:endParaRPr lang="ar-EG" sz="1800" b="1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</a:tr>
              <a:tr h="642942">
                <a:tc>
                  <a:txBody>
                    <a:bodyPr/>
                    <a:lstStyle/>
                    <a:p>
                      <a:pPr algn="l" rtl="1"/>
                      <a:r>
                        <a:rPr lang="en-US" sz="1800" kern="1200" dirty="0" smtClean="0"/>
                        <a:t>True</a:t>
                      </a:r>
                      <a:endParaRPr lang="ar-EG" sz="1800" b="1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58" name="Straight Connector 157"/>
          <p:cNvCxnSpPr/>
          <p:nvPr/>
        </p:nvCxnSpPr>
        <p:spPr>
          <a:xfrm flipV="1">
            <a:off x="403396" y="3079898"/>
            <a:ext cx="105336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123247" y="3222774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V="1">
            <a:off x="123247" y="3365650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123247" y="3508526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1677514" y="3207198"/>
            <a:ext cx="500349" cy="73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V="1">
            <a:off x="403396" y="3649814"/>
            <a:ext cx="105336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V="1">
            <a:off x="123247" y="3792690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123247" y="3935566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 flipV="1">
            <a:off x="123247" y="4078442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 flipV="1">
            <a:off x="403396" y="4294344"/>
            <a:ext cx="105336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V="1">
            <a:off x="123247" y="4437220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V="1">
            <a:off x="123247" y="4580096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123247" y="4722972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V="1">
            <a:off x="403396" y="4935698"/>
            <a:ext cx="105336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123247" y="5078574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V="1">
            <a:off x="123247" y="5221450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123247" y="5364326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1681443" y="4350194"/>
            <a:ext cx="237009" cy="73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1677514" y="4507464"/>
            <a:ext cx="500349" cy="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Rectangle 176"/>
          <p:cNvSpPr/>
          <p:nvPr/>
        </p:nvSpPr>
        <p:spPr>
          <a:xfrm>
            <a:off x="76200" y="5802868"/>
            <a:ext cx="2771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 Evaluation = 50% Reliable</a:t>
            </a:r>
            <a:endParaRPr lang="ar-EG" b="1" dirty="0"/>
          </a:p>
        </p:txBody>
      </p:sp>
      <p:cxnSp>
        <p:nvCxnSpPr>
          <p:cNvPr id="178" name="Straight Connector 177"/>
          <p:cNvCxnSpPr/>
          <p:nvPr/>
        </p:nvCxnSpPr>
        <p:spPr>
          <a:xfrm>
            <a:off x="1610846" y="3359598"/>
            <a:ext cx="500349" cy="73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1687046" y="3816798"/>
            <a:ext cx="500349" cy="73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1610846" y="4045398"/>
            <a:ext cx="500349" cy="73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1763246" y="5040864"/>
            <a:ext cx="500349" cy="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1839446" y="5269464"/>
            <a:ext cx="500349" cy="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84" name="Table 183"/>
          <p:cNvGraphicFramePr>
            <a:graphicFrameLocks noGrp="1"/>
          </p:cNvGraphicFramePr>
          <p:nvPr/>
        </p:nvGraphicFramePr>
        <p:xfrm>
          <a:off x="5486400" y="2438400"/>
          <a:ext cx="3581400" cy="3214710"/>
        </p:xfrm>
        <a:graphic>
          <a:graphicData uri="http://schemas.openxmlformats.org/drawingml/2006/table">
            <a:tbl>
              <a:tblPr rtl="1" firstRow="1" bandRow="1">
                <a:tableStyleId>{1FECB4D8-DB02-4DC6-A0A2-4F2EBAE1DC90}</a:tableStyleId>
              </a:tblPr>
              <a:tblGrid>
                <a:gridCol w="1325448"/>
                <a:gridCol w="1062152"/>
                <a:gridCol w="1193800"/>
              </a:tblGrid>
              <a:tr h="642942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Evaluation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Comment</a:t>
                      </a:r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News</a:t>
                      </a:r>
                      <a:endParaRPr lang="ar-EG" dirty="0"/>
                    </a:p>
                  </a:txBody>
                  <a:tcPr/>
                </a:tc>
              </a:tr>
              <a:tr h="642942">
                <a:tc>
                  <a:txBody>
                    <a:bodyPr/>
                    <a:lstStyle/>
                    <a:p>
                      <a:pPr algn="l" rtl="1"/>
                      <a:r>
                        <a:rPr lang="en-US" dirty="0" smtClean="0"/>
                        <a:t>True</a:t>
                      </a:r>
                      <a:endParaRPr lang="ar-EG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</a:tr>
              <a:tr h="642942">
                <a:tc>
                  <a:txBody>
                    <a:bodyPr/>
                    <a:lstStyle/>
                    <a:p>
                      <a:pPr algn="l" rtl="1"/>
                      <a:r>
                        <a:rPr lang="en-US" sz="1800" kern="1200" dirty="0" smtClean="0"/>
                        <a:t>True</a:t>
                      </a:r>
                      <a:endParaRPr lang="ar-EG" sz="1800" b="1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</a:tr>
              <a:tr h="642942">
                <a:tc>
                  <a:txBody>
                    <a:bodyPr/>
                    <a:lstStyle/>
                    <a:p>
                      <a:pPr algn="l" rtl="1"/>
                      <a:r>
                        <a:rPr lang="en-US" sz="1800" kern="1200" dirty="0" smtClean="0"/>
                        <a:t>False</a:t>
                      </a:r>
                      <a:endParaRPr lang="ar-EG" sz="1800" b="1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EG"/>
                    </a:p>
                  </a:txBody>
                  <a:tcPr/>
                </a:tc>
              </a:tr>
              <a:tr h="642942">
                <a:tc>
                  <a:txBody>
                    <a:bodyPr/>
                    <a:lstStyle/>
                    <a:p>
                      <a:pPr algn="l" rtl="1"/>
                      <a:r>
                        <a:rPr lang="en-US" sz="1800" kern="1200" dirty="0" smtClean="0"/>
                        <a:t>True</a:t>
                      </a:r>
                      <a:endParaRPr lang="ar-EG" sz="1800" b="1" kern="120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ar-EG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85" name="Straight Connector 184"/>
          <p:cNvCxnSpPr/>
          <p:nvPr/>
        </p:nvCxnSpPr>
        <p:spPr>
          <a:xfrm flipV="1">
            <a:off x="5813596" y="3144430"/>
            <a:ext cx="105336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/>
          <p:nvPr/>
        </p:nvCxnSpPr>
        <p:spPr>
          <a:xfrm flipV="1">
            <a:off x="5533447" y="3287306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V="1">
            <a:off x="5533447" y="3430182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/>
          <p:nvPr/>
        </p:nvCxnSpPr>
        <p:spPr>
          <a:xfrm flipV="1">
            <a:off x="5533447" y="3573058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7087714" y="3271730"/>
            <a:ext cx="500349" cy="73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V="1">
            <a:off x="5813596" y="3714346"/>
            <a:ext cx="105336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V="1">
            <a:off x="5533447" y="3857222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V="1">
            <a:off x="5533447" y="4000098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/>
          <p:nvPr/>
        </p:nvCxnSpPr>
        <p:spPr>
          <a:xfrm flipV="1">
            <a:off x="5533447" y="4142974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5813596" y="4358876"/>
            <a:ext cx="105336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 flipV="1">
            <a:off x="5533447" y="4501752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 flipV="1">
            <a:off x="5533447" y="4644628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 flipV="1">
            <a:off x="5533447" y="4787504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 flipV="1">
            <a:off x="5813596" y="5000230"/>
            <a:ext cx="105336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 flipV="1">
            <a:off x="5533447" y="5143106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 flipV="1">
            <a:off x="5533447" y="5285982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 flipV="1">
            <a:off x="5533447" y="5428858"/>
            <a:ext cx="1316700" cy="12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7091643" y="4414726"/>
            <a:ext cx="237009" cy="73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7087714" y="4571996"/>
            <a:ext cx="500349" cy="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4" name="Rectangle 203"/>
          <p:cNvSpPr/>
          <p:nvPr/>
        </p:nvSpPr>
        <p:spPr>
          <a:xfrm>
            <a:off x="5486400" y="5867400"/>
            <a:ext cx="27714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 Evaluation = 75% Reliable</a:t>
            </a:r>
            <a:endParaRPr lang="ar-EG" b="1" dirty="0"/>
          </a:p>
        </p:txBody>
      </p:sp>
      <p:cxnSp>
        <p:nvCxnSpPr>
          <p:cNvPr id="205" name="Straight Connector 204"/>
          <p:cNvCxnSpPr/>
          <p:nvPr/>
        </p:nvCxnSpPr>
        <p:spPr>
          <a:xfrm>
            <a:off x="7021046" y="3424130"/>
            <a:ext cx="500349" cy="73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7097246" y="3881330"/>
            <a:ext cx="500349" cy="73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7021046" y="4109930"/>
            <a:ext cx="500349" cy="73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7173446" y="5105396"/>
            <a:ext cx="500349" cy="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7249646" y="5333996"/>
            <a:ext cx="500349" cy="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3" name="Picture 212" descr="ColumnCh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800600"/>
            <a:ext cx="1760035" cy="1800000"/>
          </a:xfrm>
          <a:prstGeom prst="rect">
            <a:avLst/>
          </a:prstGeom>
        </p:spPr>
      </p:pic>
      <p:sp>
        <p:nvSpPr>
          <p:cNvPr id="63" name="Rounded Rectangle 62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 smtClean="0"/>
              <a:t>Features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208551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000"/>
                            </p:stCondLst>
                            <p:childTnLst>
                              <p:par>
                                <p:cTn id="1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4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1000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1000" fill="hold"/>
                                        <p:tgtEl>
                                          <p:spTgt spid="2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botreka b t3le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5943600" cy="2971800"/>
          </a:xfrm>
          <a:prstGeom prst="rect">
            <a:avLst/>
          </a:prstGeom>
        </p:spPr>
      </p:pic>
      <p:pic>
        <p:nvPicPr>
          <p:cNvPr id="3" name="Picture 2" descr="tru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3000"/>
            <a:ext cx="1219200" cy="1219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6" name="Picture 5" descr="fals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724400"/>
            <a:ext cx="1160206" cy="1219200"/>
          </a:xfrm>
          <a:prstGeom prst="rect">
            <a:avLst/>
          </a:prstGeom>
        </p:spPr>
      </p:pic>
      <p:pic>
        <p:nvPicPr>
          <p:cNvPr id="7" name="Picture 6" descr="gozeh t3le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3429000"/>
            <a:ext cx="6324600" cy="34290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 smtClean="0"/>
              <a:t>Features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71416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" name="Rounded Rectangle 3"/>
          <p:cNvSpPr/>
          <p:nvPr/>
        </p:nvSpPr>
        <p:spPr>
          <a:xfrm>
            <a:off x="605401" y="1066800"/>
            <a:ext cx="2975999" cy="609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Receive notification:-</a:t>
            </a:r>
            <a:endParaRPr lang="ar-EG" sz="2400" b="1" dirty="0">
              <a:solidFill>
                <a:srgbClr val="C0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4800" y="762000"/>
            <a:ext cx="457200" cy="457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3</a:t>
            </a:r>
            <a:endParaRPr lang="en-US" sz="4400" b="1" dirty="0"/>
          </a:p>
        </p:txBody>
      </p:sp>
      <p:pic>
        <p:nvPicPr>
          <p:cNvPr id="8" name="Picture 7" descr="679596596188038667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09474" flipH="1">
            <a:off x="7088127" y="2802044"/>
            <a:ext cx="996948" cy="1367656"/>
          </a:xfrm>
          <a:prstGeom prst="rect">
            <a:avLst/>
          </a:prstGeom>
        </p:spPr>
      </p:pic>
      <p:pic>
        <p:nvPicPr>
          <p:cNvPr id="9" name="Picture 8" descr="noti zoo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724400"/>
            <a:ext cx="1981200" cy="931460"/>
          </a:xfrm>
          <a:prstGeom prst="rect">
            <a:avLst/>
          </a:prstGeom>
        </p:spPr>
      </p:pic>
      <p:pic>
        <p:nvPicPr>
          <p:cNvPr id="10" name="Picture 9" descr="not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4114800"/>
            <a:ext cx="4277322" cy="21148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200" y="2057400"/>
            <a:ext cx="7391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 smtClean="0"/>
              <a:t>VIPs notified when they mentioned in any news on the site.</a:t>
            </a:r>
          </a:p>
        </p:txBody>
      </p:sp>
      <p:sp>
        <p:nvSpPr>
          <p:cNvPr id="14" name="Curved Up Arrow 13"/>
          <p:cNvSpPr/>
          <p:nvPr/>
        </p:nvSpPr>
        <p:spPr>
          <a:xfrm rot="1770382" flipH="1">
            <a:off x="334823" y="5017978"/>
            <a:ext cx="1735517" cy="888371"/>
          </a:xfrm>
          <a:prstGeom prst="curvedUpArrow">
            <a:avLst/>
          </a:prstGeom>
          <a:solidFill>
            <a:srgbClr val="40AE22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 rot="20617769">
            <a:off x="129674" y="3728205"/>
            <a:ext cx="2225915" cy="71434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r>
              <a:rPr lang="en-US" sz="3600" b="1" dirty="0" smtClean="0">
                <a:latin typeface="DilleniaUPC" pitchFamily="18" charset="-34"/>
                <a:cs typeface="DilleniaUPC" pitchFamily="18" charset="-34"/>
              </a:rPr>
              <a:t>One new news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 smtClean="0"/>
              <a:t>Features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2795342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/>
              <a:t>Direct connection with VIPs through website.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5" name="Rounded Rectangle 4"/>
          <p:cNvSpPr/>
          <p:nvPr/>
        </p:nvSpPr>
        <p:spPr>
          <a:xfrm>
            <a:off x="457200" y="838200"/>
            <a:ext cx="6553200" cy="609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400" b="1" dirty="0" smtClean="0">
                <a:solidFill>
                  <a:srgbClr val="C00000"/>
                </a:solidFill>
              </a:rPr>
              <a:t>Ability to connect with VIPS easily and gain comments:-</a:t>
            </a:r>
            <a:endParaRPr lang="ar-EG" sz="2400" b="1" dirty="0">
              <a:solidFill>
                <a:srgbClr val="C0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04800" y="533400"/>
            <a:ext cx="457200" cy="4572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4</a:t>
            </a:r>
            <a:endParaRPr lang="en-US" sz="4400" b="1" dirty="0"/>
          </a:p>
        </p:txBody>
      </p:sp>
      <p:pic>
        <p:nvPicPr>
          <p:cNvPr id="9" name="Picture 8" descr="abo trek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25631">
            <a:off x="198502" y="3069002"/>
            <a:ext cx="4504386" cy="2951672"/>
          </a:xfrm>
          <a:prstGeom prst="rect">
            <a:avLst/>
          </a:prstGeom>
        </p:spPr>
      </p:pic>
      <p:pic>
        <p:nvPicPr>
          <p:cNvPr id="10" name="Picture 9" descr="curved_arrow-4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7906744" flipH="1">
            <a:off x="4152596" y="1698239"/>
            <a:ext cx="1940169" cy="2010130"/>
          </a:xfrm>
          <a:prstGeom prst="rect">
            <a:avLst/>
          </a:prstGeom>
        </p:spPr>
      </p:pic>
      <p:pic>
        <p:nvPicPr>
          <p:cNvPr id="15" name="Picture 14" descr="curved_arrow-4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197138" flipH="1" flipV="1">
            <a:off x="3068137" y="1739738"/>
            <a:ext cx="1710668" cy="1946107"/>
          </a:xfrm>
          <a:prstGeom prst="rect">
            <a:avLst/>
          </a:prstGeom>
        </p:spPr>
      </p:pic>
      <p:pic>
        <p:nvPicPr>
          <p:cNvPr id="16" name="Picture 15" descr="Untitled-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9646">
            <a:off x="5749921" y="2606363"/>
            <a:ext cx="2744191" cy="40576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0" y="21336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1-Web Application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10200" y="2069068"/>
            <a:ext cx="2242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2- Mobile Application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 smtClean="0"/>
              <a:t>Features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411081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7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Rounded Rectangle 2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 smtClean="0"/>
              <a:t>Benefits</a:t>
            </a:r>
            <a:endParaRPr lang="ar-EG" sz="2400" b="1" dirty="0"/>
          </a:p>
        </p:txBody>
      </p:sp>
      <p:pic>
        <p:nvPicPr>
          <p:cNvPr id="4" name="Picture 3" descr="Benefit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438400"/>
            <a:ext cx="3305175" cy="32956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" y="2057400"/>
            <a:ext cx="4242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4800" b="1" dirty="0" smtClean="0"/>
              <a:t>System Benefits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62967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" name="Rounded Rectangle 2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 smtClean="0"/>
              <a:t>Benefits</a:t>
            </a:r>
            <a:endParaRPr lang="ar-EG" sz="2400" b="1" dirty="0"/>
          </a:p>
        </p:txBody>
      </p:sp>
      <p:pic>
        <p:nvPicPr>
          <p:cNvPr id="6" name="Picture 5" descr="alarm-clock-ic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79459">
            <a:off x="2229390" y="629190"/>
            <a:ext cx="1726783" cy="17267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1219200"/>
            <a:ext cx="18241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Save time: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05000" y="2743200"/>
            <a:ext cx="2362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Save efforts: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 descr="cartoon-strong-body-builder-logo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03114">
            <a:off x="218799" y="2213401"/>
            <a:ext cx="1828800" cy="140155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267200"/>
            <a:ext cx="42814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Ensure confidence in news: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 descr="thumbs_up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21242">
            <a:off x="4395067" y="3760240"/>
            <a:ext cx="1665283" cy="128062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667000" y="5791200"/>
            <a:ext cx="51239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Monitor news sources(Evaluate):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" name="Picture 12" descr="cartoon-chart-guy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25681">
            <a:off x="369633" y="4978100"/>
            <a:ext cx="2447680" cy="172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9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System Structure</a:t>
            </a:r>
            <a:endParaRPr lang="ar-E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57710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0" y="0"/>
            <a:ext cx="9144000" cy="620688"/>
            <a:chOff x="0" y="0"/>
            <a:chExt cx="9144000" cy="620688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b="1" dirty="0" smtClean="0"/>
                <a:t>Major Parts</a:t>
              </a:r>
              <a:endParaRPr lang="ar-EG" sz="2400" b="1" dirty="0"/>
            </a:p>
          </p:txBody>
        </p:sp>
      </p:grpSp>
      <p:sp>
        <p:nvSpPr>
          <p:cNvPr id="29" name="AutoShape 8" descr="http://media.konigi.com/notebook/iphone-mockup.jpg"/>
          <p:cNvSpPr>
            <a:spLocks noChangeAspect="1" noChangeArrowheads="1"/>
          </p:cNvSpPr>
          <p:nvPr/>
        </p:nvSpPr>
        <p:spPr bwMode="auto">
          <a:xfrm>
            <a:off x="155575" y="-2440286"/>
            <a:ext cx="5715000" cy="48672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0" descr="http://media.konigi.com/notebook/iphone-mockup.jpg"/>
          <p:cNvSpPr>
            <a:spLocks noChangeAspect="1" noChangeArrowheads="1"/>
          </p:cNvSpPr>
          <p:nvPr/>
        </p:nvSpPr>
        <p:spPr bwMode="auto">
          <a:xfrm>
            <a:off x="155575" y="-2440286"/>
            <a:ext cx="5715000" cy="48672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558144" y="2787352"/>
            <a:ext cx="4495800" cy="25908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150430" y="1731438"/>
            <a:ext cx="2514600" cy="20574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276596" y="4539952"/>
            <a:ext cx="2514600" cy="20574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276602" y="1187152"/>
            <a:ext cx="2514600" cy="20574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272144" y="2406352"/>
            <a:ext cx="2514600" cy="32766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72144" y="371263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</a:rPr>
              <a:t>Data Flow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156858" y="1034752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1</a:t>
            </a:r>
            <a:endParaRPr lang="en-US" sz="4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8403772" y="1644352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2</a:t>
            </a:r>
            <a:endParaRPr lang="en-US" sz="4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135775" y="4418141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4</a:t>
            </a:r>
            <a:endParaRPr lang="en-US" sz="4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124200" y="5661248"/>
            <a:ext cx="2895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Data </a:t>
            </a:r>
          </a:p>
          <a:p>
            <a:pPr algn="ctr"/>
            <a:r>
              <a:rPr lang="en-US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representation</a:t>
            </a:r>
            <a:endParaRPr lang="en-US" sz="2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41572" y="3244552"/>
            <a:ext cx="2743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Data mining</a:t>
            </a:r>
            <a:endParaRPr lang="en-US" sz="2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4" name="Picture 2" descr="http://t3.gstatic.com/images?q=tbn:StdPib5qov8YyM:http://blog.lewistaxation.com.au/wp-content/uploads/proof_of_concept.png&amp;t=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3828" y="2101552"/>
            <a:ext cx="1406413" cy="1066800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3167744" y="2420888"/>
            <a:ext cx="2743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Information Extraction</a:t>
            </a:r>
            <a:endParaRPr lang="en-US" sz="2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248400" y="4235152"/>
            <a:ext cx="2514600" cy="20574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8458200" y="4082752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3</a:t>
            </a:r>
            <a:endParaRPr lang="en-US" sz="4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542856" y="5589240"/>
            <a:ext cx="2133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Data storage</a:t>
            </a:r>
            <a:endParaRPr lang="en-US" sz="2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73" y="1315030"/>
            <a:ext cx="2270854" cy="109132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12" y="4595608"/>
            <a:ext cx="1516368" cy="108681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404" y="4271288"/>
            <a:ext cx="1411138" cy="141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9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385" y="891270"/>
            <a:ext cx="2390775" cy="191452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0"/>
            <a:ext cx="9144000" cy="620688"/>
            <a:chOff x="0" y="0"/>
            <a:chExt cx="9144000" cy="620688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2400" b="1" dirty="0"/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6876256" y="116632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1</a:t>
            </a:r>
            <a:endParaRPr lang="en-US" sz="4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-1116632" y="-2738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Information Extraction</a:t>
            </a:r>
            <a:endParaRPr lang="en-US" sz="4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08" y="1467920"/>
            <a:ext cx="592928" cy="5929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44824" y="4212377"/>
            <a:ext cx="703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Most News Websites Uses  RSS Feeds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187624" y="4293096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1</a:t>
            </a:r>
            <a:endParaRPr lang="en-US" sz="4400" b="1" dirty="0"/>
          </a:p>
        </p:txBody>
      </p:sp>
      <p:sp>
        <p:nvSpPr>
          <p:cNvPr id="13" name="Rounded Rectangle 12"/>
          <p:cNvSpPr/>
          <p:nvPr/>
        </p:nvSpPr>
        <p:spPr>
          <a:xfrm>
            <a:off x="1187624" y="4920208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2</a:t>
            </a:r>
            <a:endParaRPr lang="en-US" sz="4400" b="1" dirty="0"/>
          </a:p>
        </p:txBody>
      </p:sp>
      <p:sp>
        <p:nvSpPr>
          <p:cNvPr id="14" name="Rounded Rectangle 13"/>
          <p:cNvSpPr/>
          <p:nvPr/>
        </p:nvSpPr>
        <p:spPr>
          <a:xfrm>
            <a:off x="1187624" y="5640288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3</a:t>
            </a:r>
            <a:endParaRPr lang="en-US" sz="4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691680" y="4797152"/>
            <a:ext cx="703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Simplicity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44824" y="5517232"/>
            <a:ext cx="703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Run time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1520" y="3503910"/>
            <a:ext cx="70316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>
                <a:solidFill>
                  <a:srgbClr val="FF0000"/>
                </a:solidFill>
              </a:rPr>
              <a:t>Why </a:t>
            </a:r>
            <a:r>
              <a:rPr lang="en-US" sz="2800" b="1" dirty="0" smtClean="0">
                <a:solidFill>
                  <a:srgbClr val="FF0000"/>
                </a:solidFill>
              </a:rPr>
              <a:t>RSS(Really </a:t>
            </a:r>
            <a:r>
              <a:rPr lang="en-US" sz="2800" b="1" dirty="0">
                <a:solidFill>
                  <a:srgbClr val="FF0000"/>
                </a:solidFill>
              </a:rPr>
              <a:t>Simple Syndication</a:t>
            </a:r>
            <a:r>
              <a:rPr lang="en-US" sz="2800" b="1" dirty="0" smtClean="0">
                <a:solidFill>
                  <a:srgbClr val="FF0000"/>
                </a:solidFill>
              </a:rPr>
              <a:t>)?</a:t>
            </a:r>
            <a:endParaRPr lang="en-US" sz="2800" b="1" dirty="0">
              <a:solidFill>
                <a:srgbClr val="FF0000"/>
              </a:solidFill>
            </a:endParaRPr>
          </a:p>
          <a:p>
            <a:pPr algn="l"/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9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116632" y="-2738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Information Extraction</a:t>
            </a:r>
            <a:endParaRPr lang="en-US" sz="40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7384"/>
            <a:ext cx="9144000" cy="620688"/>
            <a:chOff x="0" y="0"/>
            <a:chExt cx="9144000" cy="620688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2400" b="1" dirty="0"/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6876256" y="116632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1</a:t>
            </a:r>
            <a:endParaRPr lang="en-US" sz="4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86272" y="1980129"/>
            <a:ext cx="6710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Is RSS enough for news extraction?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22232" y="1980129"/>
            <a:ext cx="838200" cy="533400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No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Hany\Desktop\Computer\Multimedia\Images\hany\Photostock82\3dp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9552" y="1225041"/>
            <a:ext cx="1080542" cy="151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1" y="3501008"/>
            <a:ext cx="8640960" cy="302433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7" name="Picture 3" descr="C:\Users\Hany\Desktop\Old colors\Source Icons\filgo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60" y="2804252"/>
            <a:ext cx="2298952" cy="107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/>
          <p:cNvSpPr/>
          <p:nvPr/>
        </p:nvSpPr>
        <p:spPr>
          <a:xfrm>
            <a:off x="4067944" y="2564905"/>
            <a:ext cx="657992" cy="775770"/>
          </a:xfrm>
          <a:prstGeom prst="down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6" name="Rectangle 15"/>
          <p:cNvSpPr/>
          <p:nvPr/>
        </p:nvSpPr>
        <p:spPr>
          <a:xfrm>
            <a:off x="395536" y="1124744"/>
            <a:ext cx="1584176" cy="100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27226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725843" y="1700808"/>
            <a:ext cx="3192624" cy="2808312"/>
            <a:chOff x="3275856" y="3645024"/>
            <a:chExt cx="3192624" cy="2808312"/>
          </a:xfrm>
        </p:grpSpPr>
        <p:sp>
          <p:nvSpPr>
            <p:cNvPr id="6" name="Oval 5"/>
            <p:cNvSpPr/>
            <p:nvPr/>
          </p:nvSpPr>
          <p:spPr>
            <a:xfrm>
              <a:off x="3275856" y="3645024"/>
              <a:ext cx="3192624" cy="2808312"/>
            </a:xfrm>
            <a:prstGeom prst="ellipse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491880" y="3861048"/>
              <a:ext cx="2667000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2400" b="1" dirty="0" smtClean="0">
                  <a:solidFill>
                    <a:schemeClr val="accent1">
                      <a:lumMod val="75000"/>
                    </a:schemeClr>
                  </a:solidFill>
                </a:rPr>
                <a:t>Innovation</a:t>
              </a:r>
              <a:endParaRPr lang="en-US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5037" y="4322713"/>
              <a:ext cx="1314262" cy="1586762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285514" y="1091788"/>
            <a:ext cx="1859267" cy="1149193"/>
            <a:chOff x="1704620" y="1401153"/>
            <a:chExt cx="1859267" cy="1149193"/>
          </a:xfrm>
        </p:grpSpPr>
        <p:sp>
          <p:nvSpPr>
            <p:cNvPr id="10" name="Rounded Rectangle 9"/>
            <p:cNvSpPr/>
            <p:nvPr/>
          </p:nvSpPr>
          <p:spPr>
            <a:xfrm>
              <a:off x="1895120" y="1591653"/>
              <a:ext cx="1668767" cy="958693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 rtl="0"/>
              <a:r>
                <a:rPr lang="en-US" dirty="0" smtClean="0"/>
                <a:t>US</a:t>
              </a:r>
              <a:br>
                <a:rPr lang="en-US" dirty="0" smtClean="0"/>
              </a:br>
              <a:r>
                <a:rPr lang="en-US" dirty="0" smtClean="0"/>
                <a:t>Patent</a:t>
              </a:r>
              <a:endParaRPr lang="ar-EG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704620" y="1401153"/>
              <a:ext cx="381000" cy="381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4400" b="1" dirty="0" smtClean="0"/>
                <a:t>1</a:t>
              </a:r>
              <a:endParaRPr lang="en-US" sz="44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305021" y="1088853"/>
            <a:ext cx="1859267" cy="1149193"/>
            <a:chOff x="1704620" y="1401153"/>
            <a:chExt cx="1859267" cy="1149193"/>
          </a:xfrm>
        </p:grpSpPr>
        <p:sp>
          <p:nvSpPr>
            <p:cNvPr id="13" name="Rounded Rectangle 12"/>
            <p:cNvSpPr/>
            <p:nvPr/>
          </p:nvSpPr>
          <p:spPr>
            <a:xfrm>
              <a:off x="1895120" y="1591653"/>
              <a:ext cx="1668767" cy="958693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 rtl="0"/>
              <a:r>
                <a:rPr lang="en-US" dirty="0" smtClean="0"/>
                <a:t>Egyptian</a:t>
              </a:r>
            </a:p>
            <a:p>
              <a:pPr algn="ctr" rtl="0"/>
              <a:r>
                <a:rPr lang="en-US" dirty="0" smtClean="0"/>
                <a:t>Patent</a:t>
              </a:r>
              <a:endParaRPr lang="ar-EG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704620" y="1401153"/>
              <a:ext cx="381000" cy="381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4400" b="1" dirty="0" smtClean="0"/>
                <a:t>2</a:t>
              </a:r>
              <a:endParaRPr lang="en-US" sz="4400" b="1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EG"/>
          </a:p>
        </p:txBody>
      </p:sp>
      <p:sp>
        <p:nvSpPr>
          <p:cNvPr id="16" name="Rounded Rectangle 15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400" b="1" dirty="0" smtClean="0"/>
              <a:t>Idea</a:t>
            </a:r>
            <a:endParaRPr lang="ar-EG" sz="2400" b="1" dirty="0"/>
          </a:p>
        </p:txBody>
      </p:sp>
      <p:sp>
        <p:nvSpPr>
          <p:cNvPr id="18" name="Rectangle 17"/>
          <p:cNvSpPr/>
          <p:nvPr/>
        </p:nvSpPr>
        <p:spPr>
          <a:xfrm>
            <a:off x="5997949" y="2348880"/>
            <a:ext cx="1526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ID: 2011/2093</a:t>
            </a:r>
          </a:p>
        </p:txBody>
      </p:sp>
      <p:sp>
        <p:nvSpPr>
          <p:cNvPr id="2" name="Rectangle 1"/>
          <p:cNvSpPr/>
          <p:nvPr/>
        </p:nvSpPr>
        <p:spPr>
          <a:xfrm>
            <a:off x="895873" y="2420888"/>
            <a:ext cx="1810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EFS ID: 12088963</a:t>
            </a:r>
          </a:p>
        </p:txBody>
      </p:sp>
      <p:sp>
        <p:nvSpPr>
          <p:cNvPr id="3" name="Rectangle 2"/>
          <p:cNvSpPr/>
          <p:nvPr/>
        </p:nvSpPr>
        <p:spPr>
          <a:xfrm>
            <a:off x="209723" y="2802546"/>
            <a:ext cx="2496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 smtClean="0"/>
              <a:t>App. </a:t>
            </a:r>
            <a:r>
              <a:rPr lang="en-US" dirty="0"/>
              <a:t>Number: 61599445</a:t>
            </a:r>
          </a:p>
        </p:txBody>
      </p:sp>
      <p:sp>
        <p:nvSpPr>
          <p:cNvPr id="4" name="Rectangle 3"/>
          <p:cNvSpPr/>
          <p:nvPr/>
        </p:nvSpPr>
        <p:spPr>
          <a:xfrm>
            <a:off x="-108520" y="3171878"/>
            <a:ext cx="2829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/>
              <a:t>Confirmation Number: 3711</a:t>
            </a:r>
          </a:p>
        </p:txBody>
      </p:sp>
      <p:pic>
        <p:nvPicPr>
          <p:cNvPr id="2050" name="Picture 2" descr="C:\Users\Mena Melad\Desktop\Egyptian Paten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708920"/>
            <a:ext cx="2915663" cy="3887550"/>
          </a:xfrm>
          <a:prstGeom prst="trapezoid">
            <a:avLst>
              <a:gd name="adj" fmla="val 2914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54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56" y="923060"/>
            <a:ext cx="3251164" cy="19298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33" y="3485506"/>
            <a:ext cx="8811855" cy="303983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-1116632" y="-2738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Information Extraction</a:t>
            </a:r>
            <a:endParaRPr lang="en-US" sz="40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27384"/>
            <a:ext cx="9144000" cy="620688"/>
            <a:chOff x="0" y="0"/>
            <a:chExt cx="9144000" cy="620688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2400" b="1" dirty="0"/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6876256" y="116632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1</a:t>
            </a:r>
            <a:endParaRPr lang="en-US" sz="4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028788" y="1908121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Web Crawling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7" name="Picture 3" descr="C:\Users\Hany\Desktop\Old colors\Source Icons\filgo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60" y="2804252"/>
            <a:ext cx="2298952" cy="107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Down Arrow 12"/>
          <p:cNvSpPr/>
          <p:nvPr/>
        </p:nvSpPr>
        <p:spPr>
          <a:xfrm>
            <a:off x="4067944" y="2564905"/>
            <a:ext cx="657992" cy="775770"/>
          </a:xfrm>
          <a:prstGeom prst="downArrow">
            <a:avLst/>
          </a:prstGeom>
          <a:solidFill>
            <a:srgbClr val="FF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9608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0" y="0"/>
            <a:ext cx="9144000" cy="620688"/>
            <a:chOff x="0" y="0"/>
            <a:chExt cx="9144000" cy="620688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b="1" dirty="0" smtClean="0"/>
                <a:t>Major Parts</a:t>
              </a:r>
              <a:endParaRPr lang="ar-EG" sz="2400" b="1" dirty="0"/>
            </a:p>
          </p:txBody>
        </p:sp>
      </p:grpSp>
      <p:sp>
        <p:nvSpPr>
          <p:cNvPr id="29" name="AutoShape 8" descr="http://media.konigi.com/notebook/iphone-mockup.jpg"/>
          <p:cNvSpPr>
            <a:spLocks noChangeAspect="1" noChangeArrowheads="1"/>
          </p:cNvSpPr>
          <p:nvPr/>
        </p:nvSpPr>
        <p:spPr bwMode="auto">
          <a:xfrm>
            <a:off x="155575" y="-2440286"/>
            <a:ext cx="5715000" cy="48672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0" descr="http://media.konigi.com/notebook/iphone-mockup.jpg"/>
          <p:cNvSpPr>
            <a:spLocks noChangeAspect="1" noChangeArrowheads="1"/>
          </p:cNvSpPr>
          <p:nvPr/>
        </p:nvSpPr>
        <p:spPr bwMode="auto">
          <a:xfrm>
            <a:off x="155575" y="-2440286"/>
            <a:ext cx="5715000" cy="48672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558144" y="2787352"/>
            <a:ext cx="4495800" cy="25908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150430" y="1731438"/>
            <a:ext cx="2514600" cy="20574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276596" y="4539952"/>
            <a:ext cx="2514600" cy="20574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276602" y="1187152"/>
            <a:ext cx="2514600" cy="20574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272144" y="2406352"/>
            <a:ext cx="2514600" cy="32766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72144" y="371263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</a:rPr>
              <a:t>Data Flow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156858" y="1034752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1</a:t>
            </a:r>
            <a:endParaRPr lang="en-US" sz="4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8403772" y="1644352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2</a:t>
            </a:r>
            <a:endParaRPr lang="en-US" sz="4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135775" y="4418141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4</a:t>
            </a:r>
            <a:endParaRPr lang="en-US" sz="4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124200" y="5661248"/>
            <a:ext cx="2895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Data </a:t>
            </a:r>
          </a:p>
          <a:p>
            <a:pPr algn="ctr"/>
            <a:r>
              <a:rPr lang="en-US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representation</a:t>
            </a:r>
            <a:endParaRPr lang="en-US" sz="2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41572" y="3244552"/>
            <a:ext cx="2743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Data mining</a:t>
            </a:r>
            <a:endParaRPr lang="en-US" sz="2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4" name="Picture 2" descr="http://t3.gstatic.com/images?q=tbn:StdPib5qov8YyM:http://blog.lewistaxation.com.au/wp-content/uploads/proof_of_concept.png&amp;t=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3828" y="2101552"/>
            <a:ext cx="1406413" cy="1066800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3167744" y="2420888"/>
            <a:ext cx="2743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Information Extraction</a:t>
            </a:r>
            <a:endParaRPr lang="en-US" sz="2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248400" y="4235152"/>
            <a:ext cx="2514600" cy="20574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8458200" y="4082752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3</a:t>
            </a:r>
            <a:endParaRPr lang="en-US" sz="4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542856" y="5589240"/>
            <a:ext cx="2133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Data storage</a:t>
            </a:r>
            <a:endParaRPr lang="en-US" sz="2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73" y="1315030"/>
            <a:ext cx="2270854" cy="109132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12" y="4595608"/>
            <a:ext cx="1516368" cy="108681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404" y="4271288"/>
            <a:ext cx="1411138" cy="141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9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7384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pSp>
        <p:nvGrpSpPr>
          <p:cNvPr id="8" name="Group 7"/>
          <p:cNvGrpSpPr/>
          <p:nvPr/>
        </p:nvGrpSpPr>
        <p:grpSpPr>
          <a:xfrm>
            <a:off x="0" y="-27384"/>
            <a:ext cx="9144000" cy="620688"/>
            <a:chOff x="0" y="0"/>
            <a:chExt cx="9144000" cy="62068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2400" b="1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-1116632" y="-2738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Data Mining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6876256" y="116632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2</a:t>
            </a:r>
            <a:endParaRPr lang="en-US" sz="4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40768" y="1556792"/>
            <a:ext cx="703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Extract Related entities 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83568" y="1665650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1</a:t>
            </a:r>
            <a:endParaRPr lang="en-US" sz="4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932040" y="5939988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Cosine Similarity technique 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60573250"/>
              </p:ext>
            </p:extLst>
          </p:nvPr>
        </p:nvGraphicFramePr>
        <p:xfrm>
          <a:off x="1524000" y="181327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own Arrow 5"/>
          <p:cNvSpPr/>
          <p:nvPr/>
        </p:nvSpPr>
        <p:spPr>
          <a:xfrm>
            <a:off x="6012160" y="5517232"/>
            <a:ext cx="484632" cy="504056"/>
          </a:xfrm>
          <a:prstGeom prst="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3237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7384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pSp>
        <p:nvGrpSpPr>
          <p:cNvPr id="8" name="Group 7"/>
          <p:cNvGrpSpPr/>
          <p:nvPr/>
        </p:nvGrpSpPr>
        <p:grpSpPr>
          <a:xfrm>
            <a:off x="0" y="-27384"/>
            <a:ext cx="9144000" cy="620688"/>
            <a:chOff x="0" y="0"/>
            <a:chExt cx="9144000" cy="62068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2400" b="1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-1116632" y="-2738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Data Mining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6876256" y="116632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2</a:t>
            </a:r>
            <a:endParaRPr lang="en-US" sz="4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140768" y="1628800"/>
            <a:ext cx="703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Resolve ambiguity problem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83568" y="1700808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2</a:t>
            </a:r>
            <a:endParaRPr lang="en-US" sz="4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39552" y="2564904"/>
            <a:ext cx="5264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 smtClean="0"/>
              <a:t>Example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88024" y="4077072"/>
            <a:ext cx="4078932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ar-EG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العميد يفوز بالدوري والاحتفالات تعم ميت عقبة</a:t>
            </a:r>
            <a:endParaRPr lang="ar-EG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17986" y="3645024"/>
            <a:ext cx="70243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ar-EG" sz="2400" b="1" dirty="0" smtClean="0"/>
              <a:t>الخبر</a:t>
            </a:r>
            <a:endParaRPr lang="ar-EG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33028" y="4077072"/>
            <a:ext cx="4078932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ar-EG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احمد حسن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ar-EG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حسام حسن</a:t>
            </a:r>
            <a:endParaRPr lang="ar-EG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25110" y="3659744"/>
            <a:ext cx="112402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ar-EG" sz="2400" b="1" dirty="0" smtClean="0"/>
              <a:t>المسجلين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276045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7384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pSp>
        <p:nvGrpSpPr>
          <p:cNvPr id="8" name="Group 7"/>
          <p:cNvGrpSpPr/>
          <p:nvPr/>
        </p:nvGrpSpPr>
        <p:grpSpPr>
          <a:xfrm>
            <a:off x="0" y="-27384"/>
            <a:ext cx="9144000" cy="620688"/>
            <a:chOff x="0" y="0"/>
            <a:chExt cx="9144000" cy="62068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2400" b="1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-1116632" y="-2738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Data Mining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6876256" y="116632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2</a:t>
            </a:r>
            <a:endParaRPr lang="en-US" sz="4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140768" y="1556792"/>
            <a:ext cx="703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Extract Related entities 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83568" y="1665650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1</a:t>
            </a:r>
            <a:endParaRPr lang="en-US" sz="4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140768" y="2340169"/>
            <a:ext cx="703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Resolve ambiguity problem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83568" y="2449027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2</a:t>
            </a:r>
            <a:endParaRPr lang="en-US" sz="4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331640" y="2928094"/>
            <a:ext cx="5264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 smtClean="0"/>
              <a:t>Example</a:t>
            </a:r>
            <a:endParaRPr lang="en-US" sz="2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656584" y="4077072"/>
            <a:ext cx="4210372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algn="ctr"/>
            <a:r>
              <a:rPr lang="ar-EG" sz="2400" b="1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العميد</a:t>
            </a:r>
            <a:r>
              <a:rPr lang="ar-EG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يفوز بالدوري والاحتفالات تعم ميت عقبة</a:t>
            </a:r>
            <a:endParaRPr lang="ar-EG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17986" y="3645024"/>
            <a:ext cx="70243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ar-EG" sz="2400" b="1" dirty="0" smtClean="0"/>
              <a:t>الخبر</a:t>
            </a:r>
            <a:endParaRPr lang="ar-EG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33028" y="4077072"/>
            <a:ext cx="4078932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ar-EG" sz="2400" b="1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احمد حسن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ar-EG" sz="2400" b="1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حسام حسن</a:t>
            </a:r>
            <a:endParaRPr lang="ar-EG" sz="2400" b="1" dirty="0">
              <a:solidFill>
                <a:srgbClr val="FF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25110" y="3659744"/>
            <a:ext cx="112402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ar-EG" sz="2400" b="1" dirty="0" smtClean="0"/>
              <a:t>المسجلين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350627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7384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grpSp>
        <p:nvGrpSpPr>
          <p:cNvPr id="8" name="Group 7"/>
          <p:cNvGrpSpPr/>
          <p:nvPr/>
        </p:nvGrpSpPr>
        <p:grpSpPr>
          <a:xfrm>
            <a:off x="0" y="-27384"/>
            <a:ext cx="9144000" cy="620688"/>
            <a:chOff x="0" y="0"/>
            <a:chExt cx="9144000" cy="62068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2400" b="1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-1116632" y="-2738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Data Mining</a:t>
            </a:r>
            <a:endParaRPr lang="en-US" sz="4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6876256" y="116632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2</a:t>
            </a:r>
            <a:endParaRPr lang="en-US" sz="4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427984" y="1196752"/>
            <a:ext cx="4438972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800100" lvl="1" indent="-342900">
              <a:buFont typeface="Courier New" pitchFamily="49" charset="0"/>
              <a:buChar char="o"/>
            </a:pPr>
            <a:r>
              <a:rPr lang="ar-EG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العميد</a:t>
            </a:r>
            <a:r>
              <a:rPr lang="ar-EG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يفوز بالدوري والاحتفالات تعم </a:t>
            </a:r>
            <a:r>
              <a:rPr lang="ar-EG" sz="24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ميت عقبة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17986" y="764704"/>
            <a:ext cx="70243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ar-EG" sz="2400" b="1" dirty="0" smtClean="0"/>
              <a:t>الخبر</a:t>
            </a:r>
            <a:endParaRPr lang="ar-EG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33028" y="1157843"/>
            <a:ext cx="4078932" cy="33547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ar-EG" sz="2400" b="1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احمد حسن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ar-EG" sz="2000" dirty="0" smtClean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الزمالك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ar-EG" sz="2400" b="1" dirty="0" smtClean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ميت عقبة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ar-EG" sz="2000" dirty="0" smtClean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الصقر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ar-EG" sz="2000" dirty="0" smtClean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العميد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ar-EG" sz="2400" b="1" dirty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حسام حسن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ar-EG" sz="2000" dirty="0" smtClean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التوأم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ar-EG" sz="2000" dirty="0" smtClean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المصري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ar-EG" sz="2000" dirty="0" smtClean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بورسعيد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ar-EG" sz="2000" dirty="0" smtClean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العميد</a:t>
            </a:r>
            <a:endParaRPr lang="ar-EG" sz="2000" dirty="0">
              <a:solidFill>
                <a:schemeClr val="tx2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25110" y="740515"/>
            <a:ext cx="112402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1">
            <a:spAutoFit/>
          </a:bodyPr>
          <a:lstStyle/>
          <a:p>
            <a:r>
              <a:rPr lang="ar-EG" sz="2400" b="1" dirty="0" smtClean="0"/>
              <a:t>المسجلين</a:t>
            </a:r>
            <a:endParaRPr lang="ar-EG" sz="2400" b="1" dirty="0"/>
          </a:p>
        </p:txBody>
      </p:sp>
      <p:pic>
        <p:nvPicPr>
          <p:cNvPr id="18" name="Picture 2" descr="http://1.bp.blogspot.com/_W3JD0fXOG-8/TOyH2iHY3RI/AAAAAAAAA_k/Z_UB4dhCai8/s1600/scale6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7243" y="2807572"/>
            <a:ext cx="1940967" cy="168486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4122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0" y="0"/>
            <a:ext cx="9144000" cy="620688"/>
            <a:chOff x="0" y="0"/>
            <a:chExt cx="9144000" cy="620688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b="1" dirty="0" smtClean="0"/>
                <a:t>Major Parts</a:t>
              </a:r>
              <a:endParaRPr lang="ar-EG" sz="2400" b="1" dirty="0"/>
            </a:p>
          </p:txBody>
        </p:sp>
      </p:grpSp>
      <p:sp>
        <p:nvSpPr>
          <p:cNvPr id="29" name="AutoShape 8" descr="http://media.konigi.com/notebook/iphone-mockup.jpg"/>
          <p:cNvSpPr>
            <a:spLocks noChangeAspect="1" noChangeArrowheads="1"/>
          </p:cNvSpPr>
          <p:nvPr/>
        </p:nvSpPr>
        <p:spPr bwMode="auto">
          <a:xfrm>
            <a:off x="155575" y="-2440286"/>
            <a:ext cx="5715000" cy="48672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0" descr="http://media.konigi.com/notebook/iphone-mockup.jpg"/>
          <p:cNvSpPr>
            <a:spLocks noChangeAspect="1" noChangeArrowheads="1"/>
          </p:cNvSpPr>
          <p:nvPr/>
        </p:nvSpPr>
        <p:spPr bwMode="auto">
          <a:xfrm>
            <a:off x="155575" y="-2440286"/>
            <a:ext cx="5715000" cy="48672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558144" y="2787352"/>
            <a:ext cx="4495800" cy="25908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150430" y="1731438"/>
            <a:ext cx="2514600" cy="20574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276596" y="4539952"/>
            <a:ext cx="2514600" cy="20574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276602" y="1187152"/>
            <a:ext cx="2514600" cy="20574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272144" y="2406352"/>
            <a:ext cx="2514600" cy="32766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72144" y="371263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</a:rPr>
              <a:t>Data Flow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156858" y="1034752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1</a:t>
            </a:r>
            <a:endParaRPr lang="en-US" sz="4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8403772" y="1644352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2</a:t>
            </a:r>
            <a:endParaRPr lang="en-US" sz="4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135775" y="4418141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4</a:t>
            </a:r>
            <a:endParaRPr lang="en-US" sz="4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124200" y="5661248"/>
            <a:ext cx="2895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Data </a:t>
            </a:r>
          </a:p>
          <a:p>
            <a:pPr algn="ctr"/>
            <a:r>
              <a:rPr lang="en-US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representation</a:t>
            </a:r>
            <a:endParaRPr lang="en-US" sz="2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41572" y="3244552"/>
            <a:ext cx="2743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Data mining</a:t>
            </a:r>
            <a:endParaRPr lang="en-US" sz="2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4" name="Picture 2" descr="http://t3.gstatic.com/images?q=tbn:StdPib5qov8YyM:http://blog.lewistaxation.com.au/wp-content/uploads/proof_of_concept.png&amp;t=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3828" y="2101552"/>
            <a:ext cx="1406413" cy="1066800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3167744" y="2420888"/>
            <a:ext cx="2743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Information Extraction</a:t>
            </a:r>
            <a:endParaRPr lang="en-US" sz="2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248400" y="4235152"/>
            <a:ext cx="2514600" cy="20574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8458200" y="4082752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3</a:t>
            </a:r>
            <a:endParaRPr lang="en-US" sz="4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542856" y="5589240"/>
            <a:ext cx="2133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Data storage</a:t>
            </a:r>
            <a:endParaRPr lang="en-US" sz="2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73" y="1315030"/>
            <a:ext cx="2270854" cy="109132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12" y="4595608"/>
            <a:ext cx="1516368" cy="108681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404" y="4271288"/>
            <a:ext cx="1411138" cy="141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6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-27384"/>
            <a:ext cx="9144000" cy="620688"/>
            <a:chOff x="0" y="0"/>
            <a:chExt cx="9144000" cy="620688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24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-1116632" y="-2738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Data Storage</a:t>
            </a:r>
            <a:endParaRPr lang="en-US" sz="40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6876256" y="116632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3</a:t>
            </a:r>
            <a:endParaRPr lang="en-US" sz="4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973" y="4126822"/>
            <a:ext cx="1856115" cy="185611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99592" y="4198830"/>
            <a:ext cx="756084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2966864" y="2780928"/>
            <a:ext cx="3045296" cy="9144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b="1" dirty="0" err="1"/>
              <a:t>W</a:t>
            </a:r>
            <a:r>
              <a:rPr lang="en-US" b="1" dirty="0" err="1" smtClean="0"/>
              <a:t>ebService</a:t>
            </a:r>
            <a:endParaRPr lang="ar-EG" b="1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283968" y="3695328"/>
            <a:ext cx="0" cy="10795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557751" y="3695328"/>
            <a:ext cx="14249" cy="6600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Double Bracket 24"/>
          <p:cNvSpPr/>
          <p:nvPr/>
        </p:nvSpPr>
        <p:spPr>
          <a:xfrm>
            <a:off x="3707904" y="6021288"/>
            <a:ext cx="1584176" cy="36004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Database</a:t>
            </a:r>
            <a:endParaRPr lang="ar-EG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899592" y="2492896"/>
            <a:ext cx="756084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/>
          <p:cNvSpPr/>
          <p:nvPr/>
        </p:nvSpPr>
        <p:spPr>
          <a:xfrm>
            <a:off x="1043608" y="1196752"/>
            <a:ext cx="1584176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/>
              <a:t>PC</a:t>
            </a:r>
            <a:endParaRPr lang="ar-EG" b="1" dirty="0"/>
          </a:p>
        </p:txBody>
      </p:sp>
      <p:sp>
        <p:nvSpPr>
          <p:cNvPr id="29" name="Rounded Rectangle 28"/>
          <p:cNvSpPr/>
          <p:nvPr/>
        </p:nvSpPr>
        <p:spPr>
          <a:xfrm>
            <a:off x="2975586" y="1196752"/>
            <a:ext cx="138039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/>
              <a:t>Android</a:t>
            </a:r>
            <a:endParaRPr lang="ar-EG" b="1" dirty="0"/>
          </a:p>
        </p:txBody>
      </p:sp>
      <p:sp>
        <p:nvSpPr>
          <p:cNvPr id="30" name="Rounded Rectangle 29"/>
          <p:cNvSpPr/>
          <p:nvPr/>
        </p:nvSpPr>
        <p:spPr>
          <a:xfrm>
            <a:off x="4637889" y="1196752"/>
            <a:ext cx="166230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/>
              <a:t>I Phone</a:t>
            </a:r>
            <a:endParaRPr lang="ar-EG" b="1" dirty="0"/>
          </a:p>
        </p:txBody>
      </p:sp>
      <p:sp>
        <p:nvSpPr>
          <p:cNvPr id="31" name="Rounded Rectangle 30"/>
          <p:cNvSpPr/>
          <p:nvPr/>
        </p:nvSpPr>
        <p:spPr>
          <a:xfrm>
            <a:off x="6541740" y="1196752"/>
            <a:ext cx="1486644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/>
              <a:t>BlackBerry</a:t>
            </a:r>
            <a:endParaRPr lang="ar-EG" b="1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4432540" y="1988840"/>
            <a:ext cx="28486" cy="834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3995936" y="2348880"/>
            <a:ext cx="876334" cy="33004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/>
              <a:t>XML</a:t>
            </a:r>
            <a:endParaRPr lang="ar-EG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6541740" y="2845109"/>
            <a:ext cx="194421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Wingdings" pitchFamily="2" charset="2"/>
              <a:buChar char="q"/>
            </a:pPr>
            <a:r>
              <a:rPr lang="en-US" dirty="0" smtClean="0"/>
              <a:t>Encapsulation</a:t>
            </a:r>
          </a:p>
          <a:p>
            <a:pPr marL="285750" indent="-285750" algn="l" rtl="0">
              <a:buFont typeface="Wingdings" pitchFamily="2" charset="2"/>
              <a:buChar char="q"/>
            </a:pPr>
            <a:r>
              <a:rPr lang="en-US" dirty="0" smtClean="0"/>
              <a:t>Platform 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4677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0" y="0"/>
            <a:ext cx="9144000" cy="620688"/>
            <a:chOff x="0" y="0"/>
            <a:chExt cx="9144000" cy="620688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b="1" dirty="0" smtClean="0"/>
                <a:t>Major Parts</a:t>
              </a:r>
              <a:endParaRPr lang="ar-EG" sz="2400" b="1" dirty="0"/>
            </a:p>
          </p:txBody>
        </p:sp>
      </p:grpSp>
      <p:sp>
        <p:nvSpPr>
          <p:cNvPr id="29" name="AutoShape 8" descr="http://media.konigi.com/notebook/iphone-mockup.jpg"/>
          <p:cNvSpPr>
            <a:spLocks noChangeAspect="1" noChangeArrowheads="1"/>
          </p:cNvSpPr>
          <p:nvPr/>
        </p:nvSpPr>
        <p:spPr bwMode="auto">
          <a:xfrm>
            <a:off x="155575" y="-2440286"/>
            <a:ext cx="5715000" cy="48672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AutoShape 10" descr="http://media.konigi.com/notebook/iphone-mockup.jpg"/>
          <p:cNvSpPr>
            <a:spLocks noChangeAspect="1" noChangeArrowheads="1"/>
          </p:cNvSpPr>
          <p:nvPr/>
        </p:nvSpPr>
        <p:spPr bwMode="auto">
          <a:xfrm>
            <a:off x="155575" y="-2440286"/>
            <a:ext cx="5715000" cy="486727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558144" y="2787352"/>
            <a:ext cx="4495800" cy="2590800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6150430" y="1731438"/>
            <a:ext cx="2514600" cy="20574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276596" y="4539952"/>
            <a:ext cx="2514600" cy="20574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3276602" y="1187152"/>
            <a:ext cx="2514600" cy="20574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272144" y="2406352"/>
            <a:ext cx="2514600" cy="327660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72144" y="371263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</a:rPr>
              <a:t>Data Flow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156858" y="1034752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1</a:t>
            </a:r>
            <a:endParaRPr lang="en-US" sz="4400" b="1" dirty="0"/>
          </a:p>
        </p:txBody>
      </p:sp>
      <p:sp>
        <p:nvSpPr>
          <p:cNvPr id="39" name="Rounded Rectangle 38"/>
          <p:cNvSpPr/>
          <p:nvPr/>
        </p:nvSpPr>
        <p:spPr>
          <a:xfrm>
            <a:off x="8403772" y="1644352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2</a:t>
            </a:r>
            <a:endParaRPr lang="en-US" sz="44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3135775" y="4418141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4</a:t>
            </a:r>
            <a:endParaRPr lang="en-US" sz="4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124200" y="5661248"/>
            <a:ext cx="2895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Data </a:t>
            </a:r>
          </a:p>
          <a:p>
            <a:pPr algn="ctr"/>
            <a:r>
              <a:rPr lang="en-US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representation</a:t>
            </a:r>
            <a:endParaRPr lang="en-US" sz="2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41572" y="3244552"/>
            <a:ext cx="27432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Data mining</a:t>
            </a:r>
            <a:endParaRPr lang="en-US" sz="2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4" name="Picture 2" descr="http://t3.gstatic.com/images?q=tbn:StdPib5qov8YyM:http://blog.lewistaxation.com.au/wp-content/uploads/proof_of_concept.png&amp;t=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83828" y="2101552"/>
            <a:ext cx="1406413" cy="1066800"/>
          </a:xfrm>
          <a:prstGeom prst="rect">
            <a:avLst/>
          </a:prstGeom>
          <a:noFill/>
        </p:spPr>
      </p:pic>
      <p:sp>
        <p:nvSpPr>
          <p:cNvPr id="45" name="TextBox 44"/>
          <p:cNvSpPr txBox="1"/>
          <p:nvPr/>
        </p:nvSpPr>
        <p:spPr>
          <a:xfrm>
            <a:off x="3167744" y="2420888"/>
            <a:ext cx="2743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Information Extraction</a:t>
            </a:r>
            <a:endParaRPr lang="en-US" sz="2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6248400" y="4235152"/>
            <a:ext cx="2514600" cy="2057400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8458200" y="4082752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3</a:t>
            </a:r>
            <a:endParaRPr lang="en-US" sz="4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6542856" y="5589240"/>
            <a:ext cx="2133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Data storage</a:t>
            </a:r>
            <a:endParaRPr lang="en-US" sz="2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573" y="1315030"/>
            <a:ext cx="2270854" cy="109132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12" y="4595608"/>
            <a:ext cx="1516368" cy="108681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404" y="4271288"/>
            <a:ext cx="1411138" cy="141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7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-27384"/>
            <a:ext cx="9144000" cy="620688"/>
            <a:chOff x="0" y="0"/>
            <a:chExt cx="9144000" cy="620688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24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-1116632" y="-2738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Data representation</a:t>
            </a:r>
            <a:endParaRPr lang="en-US" sz="40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6876256" y="116632"/>
            <a:ext cx="381000" cy="38100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4</a:t>
            </a:r>
            <a:endParaRPr lang="en-US" sz="4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2431205" y="2609518"/>
            <a:ext cx="4195477" cy="3915826"/>
            <a:chOff x="-352587" y="685911"/>
            <a:chExt cx="9169932" cy="5227666"/>
          </a:xfrm>
        </p:grpSpPr>
        <p:pic>
          <p:nvPicPr>
            <p:cNvPr id="2" name="Picture 1" descr="www.egyptworldwide.com - Google Chrome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52587" y="924738"/>
              <a:ext cx="8496945" cy="4988839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20401" y="908720"/>
              <a:ext cx="8496944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22" name="Rectangle 21"/>
            <p:cNvSpPr/>
            <p:nvPr/>
          </p:nvSpPr>
          <p:spPr>
            <a:xfrm rot="5400000">
              <a:off x="6124141" y="3220375"/>
              <a:ext cx="5227666" cy="158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107504" y="2740275"/>
            <a:ext cx="2069219" cy="38570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800" b="1" dirty="0" smtClean="0"/>
              <a:t>Portal</a:t>
            </a:r>
            <a:endParaRPr lang="ar-EG" sz="28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616" y="2776415"/>
            <a:ext cx="2457793" cy="374892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24744" y="980728"/>
            <a:ext cx="703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Portal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67544" y="1089586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1</a:t>
            </a:r>
            <a:endParaRPr lang="en-US" sz="4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924744" y="1484784"/>
            <a:ext cx="1814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Website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467544" y="1593642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2</a:t>
            </a:r>
            <a:endParaRPr lang="en-US" sz="4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924744" y="1980129"/>
            <a:ext cx="2207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Mobile App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467544" y="2088987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3</a:t>
            </a:r>
            <a:endParaRPr lang="en-US" sz="4400" b="1" dirty="0"/>
          </a:p>
        </p:txBody>
      </p:sp>
      <p:sp>
        <p:nvSpPr>
          <p:cNvPr id="14" name="Double Bracket 13"/>
          <p:cNvSpPr/>
          <p:nvPr/>
        </p:nvSpPr>
        <p:spPr>
          <a:xfrm>
            <a:off x="2483768" y="1565503"/>
            <a:ext cx="3600400" cy="4953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r>
              <a:rPr lang="en-US" dirty="0" smtClean="0">
                <a:hlinkClick r:id="rId4"/>
              </a:rPr>
              <a:t>http://www.egyptworldwide.com/</a:t>
            </a:r>
            <a:endParaRPr lang="ar-EG" dirty="0"/>
          </a:p>
        </p:txBody>
      </p:sp>
      <p:sp>
        <p:nvSpPr>
          <p:cNvPr id="39" name="Double Bracket 38"/>
          <p:cNvSpPr/>
          <p:nvPr/>
        </p:nvSpPr>
        <p:spPr>
          <a:xfrm>
            <a:off x="2123728" y="1061447"/>
            <a:ext cx="3600400" cy="4953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r>
              <a:rPr lang="en-US" dirty="0" smtClean="0">
                <a:hlinkClick r:id="rId5"/>
              </a:rPr>
              <a:t>http://fb.egyptworldwide.com/</a:t>
            </a:r>
            <a:endParaRPr lang="ar-EG" dirty="0"/>
          </a:p>
        </p:txBody>
      </p:sp>
      <p:sp>
        <p:nvSpPr>
          <p:cNvPr id="40" name="Double Bracket 39"/>
          <p:cNvSpPr/>
          <p:nvPr/>
        </p:nvSpPr>
        <p:spPr>
          <a:xfrm>
            <a:off x="3097764" y="2060848"/>
            <a:ext cx="2554356" cy="495345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Available for VIP users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409564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889488" y="2134351"/>
            <a:ext cx="2952328" cy="2997696"/>
            <a:chOff x="5446747" y="863352"/>
            <a:chExt cx="2952328" cy="2997696"/>
          </a:xfrm>
        </p:grpSpPr>
        <p:sp>
          <p:nvSpPr>
            <p:cNvPr id="6" name="Oval 5"/>
            <p:cNvSpPr/>
            <p:nvPr/>
          </p:nvSpPr>
          <p:spPr>
            <a:xfrm>
              <a:off x="5446747" y="863352"/>
              <a:ext cx="2952328" cy="2997696"/>
            </a:xfrm>
            <a:prstGeom prst="ellipse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45681" y="1152879"/>
              <a:ext cx="2667000" cy="46166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n-US" sz="2400" b="1" dirty="0" smtClean="0">
                  <a:solidFill>
                    <a:schemeClr val="accent1">
                      <a:lumMod val="75000"/>
                    </a:schemeClr>
                  </a:solidFill>
                </a:rPr>
                <a:t>Technical</a:t>
              </a:r>
              <a:endParaRPr lang="en-US" sz="2400" b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5150" y="2026282"/>
              <a:ext cx="1528062" cy="1461846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331640" y="1556792"/>
            <a:ext cx="1893168" cy="1170153"/>
            <a:chOff x="1814735" y="1524209"/>
            <a:chExt cx="1893168" cy="1170153"/>
          </a:xfrm>
        </p:grpSpPr>
        <p:sp>
          <p:nvSpPr>
            <p:cNvPr id="10" name="Rounded Rectangle 9"/>
            <p:cNvSpPr/>
            <p:nvPr/>
          </p:nvSpPr>
          <p:spPr>
            <a:xfrm>
              <a:off x="2039136" y="1735669"/>
              <a:ext cx="1668767" cy="958693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 rtl="0"/>
              <a:r>
                <a:rPr lang="en-US" dirty="0" smtClean="0"/>
                <a:t>Web Application</a:t>
              </a:r>
              <a:endParaRPr lang="ar-EG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814735" y="1524209"/>
              <a:ext cx="381000" cy="381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4400" b="1" dirty="0" smtClean="0"/>
                <a:t>1</a:t>
              </a:r>
              <a:endParaRPr lang="en-US" sz="4400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292080" y="1559727"/>
            <a:ext cx="1859267" cy="1149193"/>
            <a:chOff x="1704620" y="1401153"/>
            <a:chExt cx="1859267" cy="1149193"/>
          </a:xfrm>
        </p:grpSpPr>
        <p:sp>
          <p:nvSpPr>
            <p:cNvPr id="13" name="Rounded Rectangle 12"/>
            <p:cNvSpPr/>
            <p:nvPr/>
          </p:nvSpPr>
          <p:spPr>
            <a:xfrm>
              <a:off x="1895120" y="1591653"/>
              <a:ext cx="1668767" cy="958693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 rtl="0"/>
              <a:r>
                <a:rPr lang="en-US" dirty="0" smtClean="0"/>
                <a:t>Mobile</a:t>
              </a:r>
              <a:endParaRPr lang="ar-EG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704620" y="1401153"/>
              <a:ext cx="381000" cy="3810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n-US" sz="4400" b="1" dirty="0" smtClean="0"/>
                <a:t>2</a:t>
              </a:r>
              <a:endParaRPr lang="en-US" sz="4400" b="1" dirty="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EG"/>
          </a:p>
        </p:txBody>
      </p:sp>
      <p:sp>
        <p:nvSpPr>
          <p:cNvPr id="16" name="Rounded Rectangle 15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400" b="1" dirty="0" smtClean="0"/>
              <a:t>Idea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371585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-27384"/>
            <a:ext cx="9144000" cy="620688"/>
            <a:chOff x="0" y="0"/>
            <a:chExt cx="9144000" cy="620688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2400" b="1" dirty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6012160" y="47160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 smtClean="0"/>
              <a:t>Tools</a:t>
            </a:r>
            <a:endParaRPr lang="ar-EG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927871" y="1764105"/>
            <a:ext cx="703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ASP. Net Framework 4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64809" y="1844824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1</a:t>
            </a:r>
            <a:endParaRPr lang="en-US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48544" y="2362559"/>
            <a:ext cx="703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err="1" smtClean="0">
                <a:solidFill>
                  <a:schemeClr val="accent1">
                    <a:lumMod val="75000"/>
                  </a:schemeClr>
                </a:solidFill>
              </a:rPr>
              <a:t>Sql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 Server 2008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7544" y="2499886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2</a:t>
            </a:r>
            <a:endParaRPr lang="en-US" sz="4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24744" y="2988241"/>
            <a:ext cx="703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Android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67544" y="3097099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3</a:t>
            </a:r>
            <a:endParaRPr lang="en-US" sz="4400" b="1" dirty="0"/>
          </a:p>
        </p:txBody>
      </p:sp>
      <p:sp>
        <p:nvSpPr>
          <p:cNvPr id="16" name="Oval 15"/>
          <p:cNvSpPr/>
          <p:nvPr/>
        </p:nvSpPr>
        <p:spPr>
          <a:xfrm>
            <a:off x="4572000" y="3581285"/>
            <a:ext cx="2994656" cy="2200672"/>
          </a:xfrm>
          <a:prstGeom prst="ellipse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Resources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187624" y="3676600"/>
            <a:ext cx="2994656" cy="2200672"/>
          </a:xfrm>
          <a:prstGeom prst="ellipse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Market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1116632" y="-2738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Implementation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672483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-27384"/>
            <a:ext cx="9144000" cy="620688"/>
            <a:chOff x="0" y="0"/>
            <a:chExt cx="9144000" cy="620688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2400" b="1" dirty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6012160" y="47160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 smtClean="0"/>
              <a:t>Conclusion</a:t>
            </a:r>
            <a:endParaRPr lang="ar-EG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-1116632" y="-2738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System Architecture</a:t>
            </a:r>
            <a:endParaRPr lang="en-US" sz="4000" b="1" dirty="0"/>
          </a:p>
        </p:txBody>
      </p:sp>
      <p:sp>
        <p:nvSpPr>
          <p:cNvPr id="2" name="Rectangle 1"/>
          <p:cNvSpPr/>
          <p:nvPr/>
        </p:nvSpPr>
        <p:spPr>
          <a:xfrm>
            <a:off x="1679078" y="1232756"/>
            <a:ext cx="10801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Portal</a:t>
            </a:r>
            <a:endParaRPr lang="ar-EG" dirty="0"/>
          </a:p>
        </p:txBody>
      </p:sp>
      <p:sp>
        <p:nvSpPr>
          <p:cNvPr id="19" name="Rectangle 18"/>
          <p:cNvSpPr/>
          <p:nvPr/>
        </p:nvSpPr>
        <p:spPr>
          <a:xfrm>
            <a:off x="4355976" y="1230193"/>
            <a:ext cx="10801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Crawler</a:t>
            </a:r>
            <a:endParaRPr lang="ar-EG" dirty="0"/>
          </a:p>
        </p:txBody>
      </p:sp>
      <p:sp>
        <p:nvSpPr>
          <p:cNvPr id="20" name="Rectangle 19"/>
          <p:cNvSpPr/>
          <p:nvPr/>
        </p:nvSpPr>
        <p:spPr>
          <a:xfrm>
            <a:off x="6876256" y="1268760"/>
            <a:ext cx="108012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Mining</a:t>
            </a:r>
            <a:endParaRPr lang="ar-EG" dirty="0"/>
          </a:p>
        </p:txBody>
      </p:sp>
      <p:sp>
        <p:nvSpPr>
          <p:cNvPr id="3" name="Flowchart: Magnetic Disk 2"/>
          <p:cNvSpPr/>
          <p:nvPr/>
        </p:nvSpPr>
        <p:spPr>
          <a:xfrm>
            <a:off x="6960214" y="4941168"/>
            <a:ext cx="1080120" cy="86409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Database</a:t>
            </a:r>
            <a:endParaRPr lang="ar-EG" dirty="0"/>
          </a:p>
        </p:txBody>
      </p:sp>
      <p:sp>
        <p:nvSpPr>
          <p:cNvPr id="21" name="Rectangle 20"/>
          <p:cNvSpPr/>
          <p:nvPr/>
        </p:nvSpPr>
        <p:spPr>
          <a:xfrm>
            <a:off x="6731224" y="3269809"/>
            <a:ext cx="13691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Webservice</a:t>
            </a:r>
            <a:endParaRPr lang="ar-EG" dirty="0"/>
          </a:p>
        </p:txBody>
      </p:sp>
      <p:sp>
        <p:nvSpPr>
          <p:cNvPr id="22" name="Rectangle 21"/>
          <p:cNvSpPr/>
          <p:nvPr/>
        </p:nvSpPr>
        <p:spPr>
          <a:xfrm>
            <a:off x="2914800" y="3356992"/>
            <a:ext cx="1369168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Interface</a:t>
            </a:r>
            <a:endParaRPr lang="ar-EG" dirty="0"/>
          </a:p>
        </p:txBody>
      </p:sp>
      <p:cxnSp>
        <p:nvCxnSpPr>
          <p:cNvPr id="13" name="Straight Arrow Connector 12"/>
          <p:cNvCxnSpPr>
            <a:endCxn id="2" idx="1"/>
          </p:cNvCxnSpPr>
          <p:nvPr/>
        </p:nvCxnSpPr>
        <p:spPr>
          <a:xfrm>
            <a:off x="539552" y="1556792"/>
            <a:ext cx="11395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03661" y="1232756"/>
            <a:ext cx="111601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RSS Feeds</a:t>
            </a:r>
            <a:endParaRPr lang="ar-EG" dirty="0"/>
          </a:p>
        </p:txBody>
      </p:sp>
      <p:sp>
        <p:nvSpPr>
          <p:cNvPr id="24" name="TextBox 23"/>
          <p:cNvSpPr txBox="1"/>
          <p:nvPr/>
        </p:nvSpPr>
        <p:spPr>
          <a:xfrm>
            <a:off x="2751625" y="1299709"/>
            <a:ext cx="153234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Abstract News</a:t>
            </a:r>
            <a:endParaRPr lang="ar-EG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856410" y="1628800"/>
            <a:ext cx="14995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448698" y="1628800"/>
            <a:ext cx="14995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337886" y="1268760"/>
            <a:ext cx="15383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Detailed News</a:t>
            </a:r>
            <a:endParaRPr lang="ar-EG" dirty="0"/>
          </a:p>
        </p:txBody>
      </p:sp>
      <p:sp>
        <p:nvSpPr>
          <p:cNvPr id="46" name="TextBox 45"/>
          <p:cNvSpPr txBox="1"/>
          <p:nvPr/>
        </p:nvSpPr>
        <p:spPr>
          <a:xfrm>
            <a:off x="6709178" y="2267580"/>
            <a:ext cx="146322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Related News</a:t>
            </a:r>
            <a:endParaRPr lang="ar-EG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7452320" y="1988840"/>
            <a:ext cx="0" cy="1190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7308304" y="4077072"/>
            <a:ext cx="0" cy="936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7740352" y="4077072"/>
            <a:ext cx="0" cy="8640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 rot="16200000">
            <a:off x="6688389" y="4324454"/>
            <a:ext cx="72648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Insert</a:t>
            </a:r>
            <a:endParaRPr lang="ar-EG" dirty="0"/>
          </a:p>
        </p:txBody>
      </p:sp>
      <p:sp>
        <p:nvSpPr>
          <p:cNvPr id="56" name="TextBox 55"/>
          <p:cNvSpPr txBox="1"/>
          <p:nvPr/>
        </p:nvSpPr>
        <p:spPr>
          <a:xfrm rot="16200000">
            <a:off x="7444277" y="4275761"/>
            <a:ext cx="961482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Retrieve</a:t>
            </a:r>
            <a:endParaRPr lang="ar-EG" dirty="0"/>
          </a:p>
        </p:txBody>
      </p:sp>
      <p:sp>
        <p:nvSpPr>
          <p:cNvPr id="57" name="TextBox 56"/>
          <p:cNvSpPr txBox="1"/>
          <p:nvPr/>
        </p:nvSpPr>
        <p:spPr>
          <a:xfrm>
            <a:off x="4788024" y="3212976"/>
            <a:ext cx="121526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Insert Data</a:t>
            </a:r>
            <a:endParaRPr lang="ar-EG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4292352" y="3573016"/>
            <a:ext cx="2448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211960" y="3725416"/>
            <a:ext cx="25286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625032" y="3707740"/>
            <a:ext cx="145026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Retrieve Data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38278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209800" y="1988840"/>
            <a:ext cx="4876800" cy="3429000"/>
          </a:xfrm>
          <a:prstGeom prst="roundRect">
            <a:avLst>
              <a:gd name="adj" fmla="val 282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85000"/>
                  </a:schemeClr>
                </a:solidFill>
              </a:rPr>
              <a:t>…. Video ….</a:t>
            </a:r>
            <a:endParaRPr lang="en-US" sz="2400" b="1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-27384"/>
            <a:ext cx="9144000" cy="620688"/>
            <a:chOff x="0" y="0"/>
            <a:chExt cx="9144000" cy="620688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2400" b="1" dirty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6012160" y="47160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 smtClean="0"/>
              <a:t>Overview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736857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marL="68580" indent="0" algn="l">
              <a:buNone/>
            </a:pP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We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provide a developed system that introduce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the following:</a:t>
            </a:r>
          </a:p>
          <a:p>
            <a:pPr marL="68580" indent="0" algn="r" rtl="0">
              <a:buNone/>
            </a:pPr>
            <a:endParaRPr lang="en-US" b="1" dirty="0" smtClean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68580" indent="0" algn="l" rtl="0"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       The system collect news from different       sources </a:t>
            </a:r>
          </a:p>
          <a:p>
            <a:pPr algn="l"/>
            <a:endParaRPr lang="en-US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algn="l"/>
            <a:endParaRPr lang="en-US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0" indent="0" algn="l">
              <a:buNone/>
            </a:pPr>
            <a:endParaRPr lang="ar-EG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0" indent="0" algn="l">
              <a:buNone/>
            </a:pPr>
            <a:endParaRPr lang="ar-EG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9144000" cy="620688"/>
            <a:chOff x="0" y="0"/>
            <a:chExt cx="9144000" cy="620688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2400" b="1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6027724" y="72314"/>
            <a:ext cx="2144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</a:rPr>
              <a:t>Conclusion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843029" y="2843663"/>
            <a:ext cx="381000" cy="38100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1</a:t>
            </a:r>
            <a:endParaRPr lang="en-US" sz="4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972" y="3951103"/>
            <a:ext cx="1667746" cy="6120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63" y="4122130"/>
            <a:ext cx="1952625" cy="476250"/>
          </a:xfrm>
          <a:prstGeom prst="rect">
            <a:avLst/>
          </a:prstGeom>
        </p:spPr>
      </p:pic>
      <p:pic>
        <p:nvPicPr>
          <p:cNvPr id="12" name="Picture 11" descr="02_08_10_12_52_youm7logo320082214252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848" y="5277253"/>
            <a:ext cx="1921870" cy="1011538"/>
          </a:xfrm>
          <a:prstGeom prst="rect">
            <a:avLst/>
          </a:prstGeom>
        </p:spPr>
      </p:pic>
      <p:pic>
        <p:nvPicPr>
          <p:cNvPr id="13" name="Picture 12" descr="search_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718" y="4393982"/>
            <a:ext cx="1784643" cy="9723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655" y="5421072"/>
            <a:ext cx="1832399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2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     Ensuring confidence.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68580" indent="0">
              <a:buNone/>
            </a:pPr>
            <a:endParaRPr lang="en-US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68580" indent="0">
              <a:buNone/>
            </a:pPr>
            <a:endParaRPr lang="ar-EG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0" indent="0">
              <a:buNone/>
            </a:pPr>
            <a:endParaRPr lang="ar-EG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9144000" cy="620688"/>
            <a:chOff x="0" y="0"/>
            <a:chExt cx="9144000" cy="620688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b="1" dirty="0"/>
                <a:t>Conclusion</a:t>
              </a:r>
              <a:endParaRPr lang="ar-EG" sz="2400" b="1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348880"/>
            <a:ext cx="6207848" cy="374441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15" name="Rounded Rectangle 14"/>
          <p:cNvSpPr/>
          <p:nvPr/>
        </p:nvSpPr>
        <p:spPr>
          <a:xfrm>
            <a:off x="652529" y="1143000"/>
            <a:ext cx="381000" cy="38100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2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04197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marL="0" indent="0" algn="l"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    Evaluation</a:t>
            </a:r>
            <a:endParaRPr lang="ar-EG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0" indent="0" algn="l">
              <a:buNone/>
            </a:pPr>
            <a:endParaRPr lang="ar-EG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9144000" cy="620688"/>
            <a:chOff x="0" y="0"/>
            <a:chExt cx="9144000" cy="620688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sz="2400" b="1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6027724" y="72314"/>
            <a:ext cx="2144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>
              <a:spcBef>
                <a:spcPct val="0"/>
              </a:spcBef>
              <a:defRPr/>
            </a:pP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lt1"/>
                </a:solidFill>
              </a:rPr>
              <a:t>Conclusion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69348" y="1219200"/>
            <a:ext cx="381000" cy="38100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3</a:t>
            </a:r>
            <a:endParaRPr lang="en-US" sz="44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087" y="2133600"/>
            <a:ext cx="3733800" cy="34766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3" y="228600"/>
            <a:ext cx="1465243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0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0165"/>
            <a:ext cx="8229600" cy="5075998"/>
          </a:xfrm>
        </p:spPr>
        <p:txBody>
          <a:bodyPr/>
          <a:lstStyle/>
          <a:p>
            <a:pPr marL="0" indent="0" algn="l" rtl="0"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+mj-lt"/>
              </a:rPr>
              <a:t>     Mobile application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endParaRPr lang="en-US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68580" indent="0">
              <a:buNone/>
            </a:pPr>
            <a:endParaRPr lang="ar-EG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marL="0" indent="0" algn="l">
              <a:buNone/>
            </a:pPr>
            <a:endParaRPr lang="ar-EG" b="1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9144000" cy="620688"/>
            <a:chOff x="0" y="0"/>
            <a:chExt cx="9144000" cy="620688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>
                <a:spcBef>
                  <a:spcPct val="0"/>
                </a:spcBef>
                <a:defRPr/>
              </a:pPr>
              <a:r>
                <a:rPr lang="en-US" sz="2400" b="1" dirty="0">
                  <a:solidFill>
                    <a:schemeClr val="bg1"/>
                  </a:solidFill>
                </a:rPr>
                <a:t> Conclusion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492896"/>
            <a:ext cx="3395081" cy="3312368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565596" y="1143000"/>
            <a:ext cx="381000" cy="38100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4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11857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marL="0" lvl="0" indent="0" algn="l" rtl="0"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    Following up</a:t>
            </a:r>
          </a:p>
          <a:p>
            <a:pPr marL="0" lvl="0" indent="0" algn="l" rtl="0">
              <a:buNone/>
            </a:pPr>
            <a:endParaRPr lang="en-US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lvl="0" indent="0" algn="l" rtl="0">
              <a:buNone/>
            </a:pP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lvl="0" indent="0" algn="l" rtl="0">
              <a:buNone/>
            </a:pP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9144000" cy="620688"/>
            <a:chOff x="0" y="0"/>
            <a:chExt cx="9144000" cy="620688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>
                <a:spcBef>
                  <a:spcPct val="0"/>
                </a:spcBef>
                <a:defRPr/>
              </a:pPr>
              <a:r>
                <a:rPr lang="en-US" sz="2400" b="1" dirty="0">
                  <a:solidFill>
                    <a:schemeClr val="bg1"/>
                  </a:solidFill>
                </a:rPr>
                <a:t> Conclusion</a:t>
              </a:r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565596" y="1143000"/>
            <a:ext cx="381000" cy="381000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5</a:t>
            </a:r>
            <a:endParaRPr lang="en-US" sz="4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429000"/>
            <a:ext cx="5390219" cy="33385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05000"/>
            <a:ext cx="1276350" cy="1381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904999"/>
            <a:ext cx="1257032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1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 fontScale="92500"/>
          </a:bodyPr>
          <a:lstStyle/>
          <a:p>
            <a:pPr algn="l" rtl="0">
              <a:buClr>
                <a:srgbClr val="C00000"/>
              </a:buClr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Our system obtained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:</a:t>
            </a:r>
          </a:p>
          <a:p>
            <a:pPr marL="525780" indent="-457200" algn="l" rtl="0">
              <a:buClr>
                <a:schemeClr val="tx2">
                  <a:lumMod val="60000"/>
                  <a:lumOff val="40000"/>
                </a:schemeClr>
              </a:buClr>
              <a:buFont typeface="Courier New" pitchFamily="49" charset="0"/>
              <a:buChar char="o"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                                           with ID: 2011/2093 </a:t>
            </a:r>
          </a:p>
          <a:p>
            <a:pPr marL="525780" indent="-457200" algn="l" rtl="0">
              <a:buClr>
                <a:schemeClr val="tx2">
                  <a:lumMod val="60000"/>
                  <a:lumOff val="40000"/>
                </a:schemeClr>
              </a:buClr>
              <a:buSzPct val="80000"/>
              <a:buFont typeface="Courier New" pitchFamily="49" charset="0"/>
              <a:buChar char="o"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                                               with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EFS ID: 12088963,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Application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Number: 61599445 and Confirmation Number: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3711</a:t>
            </a:r>
          </a:p>
          <a:p>
            <a:pPr marL="525780" indent="-457200" algn="l" rtl="0">
              <a:buClr>
                <a:schemeClr val="tx2">
                  <a:lumMod val="60000"/>
                  <a:lumOff val="40000"/>
                </a:schemeClr>
              </a:buClr>
            </a:pPr>
            <a:endParaRPr lang="en-US" sz="2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algn="l" rtl="0">
              <a:buClr>
                <a:srgbClr val="C00000"/>
              </a:buClr>
              <a:buFont typeface="Calibri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We make a business plan and begin to communicate with very important investors :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</a:rPr>
              <a:t>Eng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/Tamer Elnhas .</a:t>
            </a:r>
          </a:p>
          <a:p>
            <a:pPr algn="l" rtl="0">
              <a:buClr>
                <a:srgbClr val="C00000"/>
              </a:buClr>
              <a:buFont typeface="Calibri" pitchFamily="34" charset="0"/>
              <a:buChar char="•"/>
            </a:pP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 rtl="0">
              <a:buClr>
                <a:srgbClr val="C00000"/>
              </a:buClr>
              <a:buFont typeface="Calibri" pitchFamily="34" charset="0"/>
              <a:buChar char="•"/>
            </a:pP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We communicate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with important users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:President of the ruling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</a:rPr>
              <a:t>Nour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</a:rPr>
              <a:t>Salafi</a:t>
            </a:r>
            <a:endParaRPr lang="ar-EG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l" rtl="0">
              <a:buNone/>
            </a:pPr>
            <a:endParaRPr lang="ar-EG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68580" lvl="0" indent="0" algn="l" rtl="0">
              <a:buClr>
                <a:schemeClr val="tx2">
                  <a:lumMod val="60000"/>
                  <a:lumOff val="40000"/>
                </a:schemeClr>
              </a:buClr>
              <a:buNone/>
            </a:pPr>
            <a:endParaRPr lang="en-US" sz="2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68580" lvl="0" indent="0" algn="l" rtl="0">
              <a:buClr>
                <a:schemeClr val="tx2">
                  <a:lumMod val="60000"/>
                  <a:lumOff val="40000"/>
                </a:schemeClr>
              </a:buClr>
              <a:buNone/>
            </a:pP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68580" lvl="0" indent="0" algn="l" rtl="0">
              <a:buClr>
                <a:schemeClr val="tx2">
                  <a:lumMod val="60000"/>
                  <a:lumOff val="40000"/>
                </a:schemeClr>
              </a:buClr>
              <a:buNone/>
            </a:pP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l" rtl="0"/>
            <a:endParaRPr lang="ar-EG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l" rtl="0">
              <a:buNone/>
            </a:pPr>
            <a:endParaRPr lang="ar-EG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9144000" cy="620688"/>
            <a:chOff x="0" y="0"/>
            <a:chExt cx="9144000" cy="620688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Marketing</a:t>
              </a:r>
              <a:endParaRPr lang="ar-EG" sz="24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143000" y="1515414"/>
            <a:ext cx="32004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>
              <a:buClr>
                <a:schemeClr val="tx2">
                  <a:lumMod val="60000"/>
                  <a:lumOff val="40000"/>
                </a:schemeClr>
              </a:buClr>
            </a:pP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patent from Egypt </a:t>
            </a:r>
            <a:endParaRPr lang="ar-EG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800100" y="1949002"/>
            <a:ext cx="38862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>
              <a:buClr>
                <a:schemeClr val="tx2">
                  <a:lumMod val="60000"/>
                  <a:lumOff val="40000"/>
                </a:schemeClr>
              </a:buClr>
            </a:pP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   patent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from </a:t>
            </a: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America</a:t>
            </a:r>
            <a:endParaRPr lang="ar-EG" sz="2800" dirty="0"/>
          </a:p>
        </p:txBody>
      </p:sp>
    </p:spTree>
    <p:extLst>
      <p:ext uri="{BB962C8B-B14F-4D97-AF65-F5344CB8AC3E}">
        <p14:creationId xmlns:p14="http://schemas.microsoft.com/office/powerpoint/2010/main" val="363805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    Connection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with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Twitter.</a:t>
            </a:r>
          </a:p>
          <a:p>
            <a:pPr marL="0" indent="0" algn="l" rtl="0">
              <a:buNone/>
            </a:pPr>
            <a:endParaRPr lang="ar-EG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9144000" cy="620688"/>
            <a:chOff x="0" y="0"/>
            <a:chExt cx="9144000" cy="620688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Future Work</a:t>
              </a:r>
              <a:endParaRPr lang="ar-EG" sz="2400" b="1" dirty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533400" y="1143000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1</a:t>
            </a:r>
            <a:endParaRPr lang="en-US" sz="4400" b="1" dirty="0"/>
          </a:p>
        </p:txBody>
      </p:sp>
      <p:pic>
        <p:nvPicPr>
          <p:cNvPr id="9" name="Picture 8" descr="twitte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00" y="2239314"/>
            <a:ext cx="7358114" cy="1928826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0" name="Picture 9" descr="twitter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570" y="1359258"/>
            <a:ext cx="2162175" cy="92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8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0" y="0"/>
            <a:ext cx="9144000" cy="620688"/>
            <a:chOff x="0" y="0"/>
            <a:chExt cx="9144000" cy="620688"/>
          </a:xfrm>
        </p:grpSpPr>
        <p:sp>
          <p:nvSpPr>
            <p:cNvPr id="4" name="Rectangle 3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/>
              <a:endParaRPr lang="ar-EG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r>
                <a:rPr lang="en-US" sz="2400" b="1" dirty="0" smtClean="0"/>
                <a:t>Introduction</a:t>
              </a:r>
              <a:endParaRPr lang="ar-EG" sz="2400" b="1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644824" y="2340169"/>
            <a:ext cx="703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Old Men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187624" y="2449027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4400" b="1" dirty="0" smtClean="0"/>
              <a:t>1</a:t>
            </a:r>
            <a:endParaRPr lang="en-US" sz="4400" b="1" dirty="0"/>
          </a:p>
        </p:txBody>
      </p:sp>
      <p:sp>
        <p:nvSpPr>
          <p:cNvPr id="31" name="Rounded Rectangle 30"/>
          <p:cNvSpPr/>
          <p:nvPr/>
        </p:nvSpPr>
        <p:spPr>
          <a:xfrm>
            <a:off x="1187624" y="3183305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4400" b="1" dirty="0" smtClean="0"/>
              <a:t>2</a:t>
            </a:r>
            <a:endParaRPr lang="en-US" sz="4400" b="1" dirty="0"/>
          </a:p>
        </p:txBody>
      </p:sp>
      <p:sp>
        <p:nvSpPr>
          <p:cNvPr id="42" name="Rounded Rectangle 41"/>
          <p:cNvSpPr/>
          <p:nvPr/>
        </p:nvSpPr>
        <p:spPr>
          <a:xfrm>
            <a:off x="1187624" y="3920807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4400" b="1" dirty="0" smtClean="0"/>
              <a:t>3</a:t>
            </a:r>
            <a:endParaRPr lang="en-US" sz="4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691680" y="3060249"/>
            <a:ext cx="703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Youth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44824" y="3789040"/>
            <a:ext cx="703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Business Men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11560" y="1208946"/>
            <a:ext cx="6839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4000" b="1" dirty="0" smtClean="0"/>
              <a:t>Every one follow News</a:t>
            </a:r>
            <a:endParaRPr lang="en-US" sz="4000" b="1" dirty="0"/>
          </a:p>
        </p:txBody>
      </p:sp>
      <p:sp>
        <p:nvSpPr>
          <p:cNvPr id="56" name="Rounded Rectangle 55"/>
          <p:cNvSpPr/>
          <p:nvPr/>
        </p:nvSpPr>
        <p:spPr>
          <a:xfrm>
            <a:off x="1187624" y="4704184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4400" b="1" dirty="0" smtClean="0"/>
              <a:t>4</a:t>
            </a:r>
            <a:endParaRPr lang="en-US" sz="44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1644824" y="4572417"/>
            <a:ext cx="7031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Women and Girls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1187624" y="5424264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n-US" sz="4400" b="1" dirty="0" smtClean="0"/>
              <a:t>5</a:t>
            </a:r>
            <a:endParaRPr lang="en-US" sz="44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644824" y="5301208"/>
            <a:ext cx="7031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Specially in</a:t>
            </a:r>
            <a:r>
              <a:rPr lang="en-US" sz="3200" b="1" dirty="0" smtClean="0"/>
              <a:t> </a:t>
            </a: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</a:rPr>
              <a:t>current state of the Arab World</a:t>
            </a:r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42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31" grpId="0" animBg="1"/>
      <p:bldP spid="42" grpId="0" animBg="1"/>
      <p:bldP spid="46" grpId="0"/>
      <p:bldP spid="49" grpId="0"/>
      <p:bldP spid="55" grpId="0"/>
      <p:bldP spid="56" grpId="0" animBg="1"/>
      <p:bldP spid="57" grpId="0"/>
      <p:bldP spid="63" grpId="0" animBg="1"/>
      <p:bldP spid="6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0" indent="0" algn="l" rtl="0"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   Provide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mobile application to all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users </a:t>
            </a:r>
          </a:p>
          <a:p>
            <a:pPr marL="0" indent="0" algn="l" rtl="0"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endParaRPr lang="ar-EG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0"/>
            <a:ext cx="9144000" cy="620688"/>
            <a:chOff x="0" y="0"/>
            <a:chExt cx="9144000" cy="620688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Future Work</a:t>
              </a:r>
              <a:endParaRPr lang="ar-EG" sz="2400" b="1" dirty="0"/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458810" y="1197735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981200"/>
            <a:ext cx="2543175" cy="453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6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800"/>
            <a:ext cx="8229600" cy="1143000"/>
          </a:xfrm>
        </p:spPr>
        <p:txBody>
          <a:bodyPr>
            <a:normAutofit fontScale="90000"/>
          </a:bodyPr>
          <a:lstStyle/>
          <a:p>
            <a:pPr algn="l" rtl="0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   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The 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mobile application will be developed to work in all platforms</a:t>
            </a:r>
            <a:endParaRPr lang="ar-EG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38400"/>
            <a:ext cx="8229600" cy="3687763"/>
          </a:xfrm>
        </p:spPr>
        <p:txBody>
          <a:bodyPr>
            <a:normAutofit/>
          </a:bodyPr>
          <a:lstStyle/>
          <a:p>
            <a:pPr algn="l" rtl="0">
              <a:buClr>
                <a:schemeClr val="tx2">
                  <a:lumMod val="60000"/>
                  <a:lumOff val="40000"/>
                </a:schemeClr>
              </a:buClr>
              <a:buSzPct val="300000"/>
              <a:buFont typeface="Calibri" pitchFamily="34" charset="0"/>
              <a:buChar char="."/>
            </a:pPr>
            <a:r>
              <a:rPr lang="en-US" dirty="0" smtClean="0"/>
              <a:t>Android</a:t>
            </a:r>
          </a:p>
          <a:p>
            <a:pPr algn="l" rtl="0">
              <a:buClr>
                <a:schemeClr val="tx2">
                  <a:lumMod val="60000"/>
                  <a:lumOff val="40000"/>
                </a:schemeClr>
              </a:buClr>
              <a:buSzPct val="300000"/>
              <a:buFont typeface="Calibri" pitchFamily="34" charset="0"/>
              <a:buChar char="."/>
            </a:pPr>
            <a:r>
              <a:rPr lang="en-US" dirty="0" smtClean="0"/>
              <a:t>iPhone</a:t>
            </a:r>
            <a:endParaRPr lang="en-US" dirty="0"/>
          </a:p>
          <a:p>
            <a:pPr lvl="0" algn="l" rtl="0">
              <a:buClr>
                <a:schemeClr val="tx2">
                  <a:lumMod val="60000"/>
                  <a:lumOff val="40000"/>
                </a:schemeClr>
              </a:buClr>
              <a:buSzPct val="300000"/>
              <a:buFont typeface="Calibri" pitchFamily="34" charset="0"/>
              <a:buChar char="."/>
            </a:pPr>
            <a:r>
              <a:rPr lang="en-US" dirty="0"/>
              <a:t>Nokia's Symbian</a:t>
            </a:r>
          </a:p>
          <a:p>
            <a:pPr lvl="0" algn="l" rtl="0">
              <a:buClr>
                <a:schemeClr val="tx2">
                  <a:lumMod val="60000"/>
                  <a:lumOff val="40000"/>
                </a:schemeClr>
              </a:buClr>
              <a:buSzPct val="300000"/>
              <a:buFont typeface="Calibri" pitchFamily="34" charset="0"/>
              <a:buChar char="."/>
            </a:pPr>
            <a:r>
              <a:rPr lang="en-US" dirty="0" smtClean="0"/>
              <a:t>BlackBerry</a:t>
            </a:r>
            <a:endParaRPr lang="en-US" dirty="0"/>
          </a:p>
          <a:p>
            <a:pPr marL="0" lvl="0" indent="0" algn="l" rtl="0">
              <a:buClr>
                <a:schemeClr val="tx2">
                  <a:lumMod val="60000"/>
                  <a:lumOff val="40000"/>
                </a:schemeClr>
              </a:buClr>
              <a:buSzPct val="300000"/>
              <a:buNone/>
            </a:pPr>
            <a:endParaRPr lang="en-US" dirty="0"/>
          </a:p>
          <a:p>
            <a:pPr algn="l" rtl="0">
              <a:buClr>
                <a:schemeClr val="tx2">
                  <a:lumMod val="60000"/>
                  <a:lumOff val="40000"/>
                </a:schemeClr>
              </a:buClr>
              <a:buSzPct val="300000"/>
              <a:buFont typeface="Calibri" pitchFamily="34" charset="0"/>
              <a:buChar char="."/>
            </a:pPr>
            <a:endParaRPr lang="ar-EG" dirty="0"/>
          </a:p>
          <a:p>
            <a:pPr algn="l" rtl="0">
              <a:buClr>
                <a:schemeClr val="tx2">
                  <a:lumMod val="60000"/>
                  <a:lumOff val="40000"/>
                </a:schemeClr>
              </a:buClr>
              <a:buSzPct val="300000"/>
              <a:buFont typeface="Calibri" pitchFamily="34" charset="0"/>
              <a:buChar char="."/>
            </a:pPr>
            <a:endParaRPr lang="ar-EG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9144000" cy="620688"/>
            <a:chOff x="0" y="0"/>
            <a:chExt cx="9144000" cy="620688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Future Work</a:t>
              </a:r>
              <a:endParaRPr lang="ar-EG" sz="2400" b="1" dirty="0"/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533400" y="1143000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3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400261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0" indent="0" algn="l"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    Collect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global news and connect with them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owners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 rtl="0">
              <a:buNone/>
            </a:pPr>
            <a:r>
              <a:rPr lang="en-US" dirty="0" smtClean="0"/>
              <a:t>  </a:t>
            </a:r>
            <a:endParaRPr lang="ar-EG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9144000" cy="620688"/>
            <a:chOff x="0" y="0"/>
            <a:chExt cx="9144000" cy="620688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Future Work</a:t>
              </a:r>
              <a:endParaRPr lang="ar-EG" sz="2400" b="1" dirty="0"/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547352" y="1372673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4</a:t>
            </a:r>
            <a:endParaRPr lang="en-US" sz="4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855" y="2471743"/>
            <a:ext cx="2661305" cy="214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83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marL="0" indent="0" algn="l"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    Data mining will improved using linguistics approach instead of mathematical approach . </a:t>
            </a:r>
          </a:p>
          <a:p>
            <a:pPr marL="0" indent="0" algn="l">
              <a:buNone/>
            </a:pP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l" rtl="0">
              <a:buNone/>
            </a:pP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  </a:t>
            </a:r>
            <a:endParaRPr lang="ar-EG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9144000" cy="620688"/>
            <a:chOff x="0" y="0"/>
            <a:chExt cx="9144000" cy="620688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9144000" cy="9432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012160" y="47160"/>
              <a:ext cx="2160240" cy="5735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Future Work</a:t>
              </a:r>
              <a:endParaRPr lang="ar-EG" sz="2400" b="1" dirty="0"/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547352" y="1372673"/>
            <a:ext cx="381000" cy="381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5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95869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3728" y="1772816"/>
            <a:ext cx="5400600" cy="584775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sz="3200" b="1" dirty="0" err="1" smtClean="0">
                <a:solidFill>
                  <a:srgbClr val="C00000"/>
                </a:solidFill>
              </a:rPr>
              <a:t>Dr</a:t>
            </a:r>
            <a:r>
              <a:rPr lang="en-US" sz="3200" b="1" dirty="0" smtClean="0">
                <a:solidFill>
                  <a:srgbClr val="C00000"/>
                </a:solidFill>
              </a:rPr>
              <a:t>/Nabila Mohammed Hassan</a:t>
            </a:r>
            <a:endParaRPr lang="en-US" sz="32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4624"/>
            <a:ext cx="4762500" cy="1465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57591"/>
            <a:ext cx="1229486" cy="10509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ounded Rectangle 8"/>
          <p:cNvSpPr/>
          <p:nvPr/>
        </p:nvSpPr>
        <p:spPr>
          <a:xfrm>
            <a:off x="1535990" y="2708920"/>
            <a:ext cx="5832648" cy="69964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l"/>
            <a:r>
              <a:rPr lang="en-US" sz="2800" b="1" dirty="0" err="1">
                <a:solidFill>
                  <a:schemeClr val="accent1">
                    <a:lumMod val="75000"/>
                  </a:schemeClr>
                </a:solidFill>
              </a:rPr>
              <a:t>Dr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/Ahmed </a:t>
            </a:r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</a:rPr>
              <a:t>Omran</a:t>
            </a:r>
            <a:endParaRPr lang="en-US" sz="2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b="1" dirty="0" smtClean="0">
                <a:solidFill>
                  <a:schemeClr val="tx1"/>
                </a:solidFill>
              </a:rPr>
              <a:t>Supervisor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475656" y="4437112"/>
            <a:ext cx="5832648" cy="71009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l"/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</a:rPr>
              <a:t>Eng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</a:rPr>
              <a:t>Moustafa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</a:rPr>
              <a:t>Thabet</a:t>
            </a:r>
            <a:endParaRPr lang="en-US" sz="2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Assistant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475656" y="5877272"/>
            <a:ext cx="5832648" cy="64702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l"/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</a:rPr>
              <a:t>Eng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</a:rPr>
              <a:t>Abd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</a:rPr>
              <a:t>Elrhman</a:t>
            </a:r>
            <a:endParaRPr lang="en-US" sz="2800" b="1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tx1"/>
                </a:solidFill>
              </a:rPr>
              <a:t>Assistant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89" y="3933056"/>
            <a:ext cx="1296144" cy="11834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373216"/>
            <a:ext cx="1117928" cy="1135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311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763688" y="3645024"/>
            <a:ext cx="5832648" cy="1201584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</a:rPr>
              <a:t>Dr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</a:rPr>
              <a:t>Cherif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</a:rPr>
              <a:t>Algreatly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499" y="1700808"/>
            <a:ext cx="1629002" cy="1924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2663788" y="972017"/>
            <a:ext cx="4212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Special Thanks</a:t>
            </a:r>
            <a:endParaRPr lang="en-US" sz="3200" b="1" dirty="0">
              <a:solidFill>
                <a:srgbClr val="C000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22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52440" y="1196752"/>
            <a:ext cx="2590800" cy="4267200"/>
            <a:chOff x="457200" y="1752600"/>
            <a:chExt cx="2590800" cy="4267200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457200" y="1752600"/>
              <a:ext cx="2590800" cy="426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rtl="0">
                <a:defRPr/>
              </a:pPr>
              <a:r>
                <a:rPr lang="en-US" dirty="0" smtClean="0">
                  <a:solidFill>
                    <a:schemeClr val="tx1"/>
                  </a:solidFill>
                  <a:latin typeface="Aharoni" pitchFamily="2" charset="-79"/>
                  <a:cs typeface="Aharoni" pitchFamily="2" charset="-79"/>
                </a:rPr>
                <a:t>More than </a:t>
              </a:r>
              <a:r>
                <a:rPr lang="en-US" dirty="0" smtClean="0">
                  <a:solidFill>
                    <a:srgbClr val="0070C0"/>
                  </a:solidFill>
                  <a:latin typeface="Aharoni" pitchFamily="2" charset="-79"/>
                  <a:cs typeface="Aharoni" pitchFamily="2" charset="-79"/>
                </a:rPr>
                <a:t>1 billion and 277 million </a:t>
              </a:r>
              <a:r>
                <a:rPr lang="en-US" dirty="0" smtClean="0">
                  <a:solidFill>
                    <a:schemeClr val="tx1"/>
                  </a:solidFill>
                  <a:latin typeface="Aharoni" pitchFamily="2" charset="-79"/>
                  <a:cs typeface="Aharoni" pitchFamily="2" charset="-79"/>
                </a:rPr>
                <a:t>use online news all over the word</a:t>
              </a:r>
              <a:endParaRPr lang="en-US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endParaRPr>
            </a:p>
          </p:txBody>
        </p:sp>
        <p:grpSp>
          <p:nvGrpSpPr>
            <p:cNvPr id="6" name="Group 13"/>
            <p:cNvGrpSpPr/>
            <p:nvPr/>
          </p:nvGrpSpPr>
          <p:grpSpPr>
            <a:xfrm>
              <a:off x="669427" y="3886200"/>
              <a:ext cx="2058533" cy="1626544"/>
              <a:chOff x="669427" y="3886200"/>
              <a:chExt cx="2058533" cy="1626544"/>
            </a:xfrm>
          </p:grpSpPr>
          <p:pic>
            <p:nvPicPr>
              <p:cNvPr id="7" name="Picture 6" descr="internet-news.jp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3886200"/>
                <a:ext cx="1889760" cy="1626544"/>
              </a:xfrm>
              <a:prstGeom prst="rect">
                <a:avLst/>
              </a:prstGeom>
            </p:spPr>
          </p:pic>
          <p:pic>
            <p:nvPicPr>
              <p:cNvPr id="8" name="Picture 7" descr="HowManyInternetUsers.jp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1830828">
                <a:off x="669427" y="4851688"/>
                <a:ext cx="856746" cy="642222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</p:grpSp>
      <p:grpSp>
        <p:nvGrpSpPr>
          <p:cNvPr id="10" name="Group 9"/>
          <p:cNvGrpSpPr/>
          <p:nvPr/>
        </p:nvGrpSpPr>
        <p:grpSpPr>
          <a:xfrm>
            <a:off x="3267084" y="1196752"/>
            <a:ext cx="2590800" cy="4267200"/>
            <a:chOff x="3276600" y="1752600"/>
            <a:chExt cx="2590800" cy="4267200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3276600" y="1752600"/>
              <a:ext cx="2590800" cy="426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rtl="0">
                <a:defRPr/>
              </a:pPr>
              <a:r>
                <a:rPr lang="en-US" dirty="0">
                  <a:solidFill>
                    <a:schemeClr val="tx1"/>
                  </a:solidFill>
                  <a:latin typeface="Aharoni" pitchFamily="2" charset="-79"/>
                  <a:cs typeface="Aharoni" pitchFamily="2" charset="-79"/>
                </a:rPr>
                <a:t>More than </a:t>
              </a:r>
              <a:r>
                <a:rPr lang="en-US" sz="2800" dirty="0" smtClean="0">
                  <a:solidFill>
                    <a:srgbClr val="0070C0"/>
                  </a:solidFill>
                  <a:latin typeface="Aharoni" pitchFamily="2" charset="-79"/>
                  <a:cs typeface="Aharoni" pitchFamily="2" charset="-79"/>
                </a:rPr>
                <a:t>65 % </a:t>
              </a:r>
              <a:r>
                <a:rPr lang="en-US" dirty="0" smtClean="0">
                  <a:solidFill>
                    <a:schemeClr val="tx1"/>
                  </a:solidFill>
                  <a:latin typeface="Aharoni" pitchFamily="2" charset="-79"/>
                  <a:cs typeface="Aharoni" pitchFamily="2" charset="-79"/>
                </a:rPr>
                <a:t>of internet users use </a:t>
              </a:r>
              <a:r>
                <a:rPr lang="en-US" dirty="0">
                  <a:solidFill>
                    <a:schemeClr val="tx1"/>
                  </a:solidFill>
                  <a:latin typeface="Aharoni" pitchFamily="2" charset="-79"/>
                  <a:cs typeface="Aharoni" pitchFamily="2" charset="-79"/>
                </a:rPr>
                <a:t>online news </a:t>
              </a:r>
              <a:r>
                <a:rPr lang="en-US" dirty="0" smtClean="0">
                  <a:solidFill>
                    <a:schemeClr val="tx1"/>
                  </a:solidFill>
                  <a:latin typeface="Aharoni" pitchFamily="2" charset="-79"/>
                  <a:cs typeface="Aharoni" pitchFamily="2" charset="-79"/>
                </a:rPr>
                <a:t>in Egypt</a:t>
              </a:r>
              <a:endParaRPr lang="en-US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endParaRPr>
            </a:p>
            <a:p>
              <a:pPr algn="ctr" rtl="0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2"/>
            <p:cNvGrpSpPr/>
            <p:nvPr/>
          </p:nvGrpSpPr>
          <p:grpSpPr>
            <a:xfrm>
              <a:off x="3429000" y="3810000"/>
              <a:ext cx="1889760" cy="1650269"/>
              <a:chOff x="3429000" y="3810000"/>
              <a:chExt cx="1889760" cy="1650269"/>
            </a:xfrm>
          </p:grpSpPr>
          <p:pic>
            <p:nvPicPr>
              <p:cNvPr id="13" name="Picture 12" descr="internet-news.jpg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29000" y="3810000"/>
                <a:ext cx="1889760" cy="1626544"/>
              </a:xfrm>
              <a:prstGeom prst="rect">
                <a:avLst/>
              </a:prstGeom>
            </p:spPr>
          </p:pic>
          <p:pic>
            <p:nvPicPr>
              <p:cNvPr id="14" name="Picture 13" descr="Egypt Flag.png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20095193">
                <a:off x="3478476" y="4697675"/>
                <a:ext cx="762594" cy="762594"/>
              </a:xfrm>
              <a:prstGeom prst="rect">
                <a:avLst/>
              </a:prstGeom>
            </p:spPr>
          </p:pic>
        </p:grpSp>
      </p:grpSp>
      <p:grpSp>
        <p:nvGrpSpPr>
          <p:cNvPr id="15" name="Group 14"/>
          <p:cNvGrpSpPr/>
          <p:nvPr/>
        </p:nvGrpSpPr>
        <p:grpSpPr>
          <a:xfrm>
            <a:off x="6019800" y="1215832"/>
            <a:ext cx="2590800" cy="4267200"/>
            <a:chOff x="6019800" y="1752600"/>
            <a:chExt cx="2590800" cy="4267200"/>
          </a:xfrm>
        </p:grpSpPr>
        <p:sp>
          <p:nvSpPr>
            <p:cNvPr id="16" name="Rounded Rectangle 15"/>
            <p:cNvSpPr/>
            <p:nvPr/>
          </p:nvSpPr>
          <p:spPr bwMode="auto">
            <a:xfrm>
              <a:off x="6019800" y="1752600"/>
              <a:ext cx="2590800" cy="426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rtl="0">
                <a:defRPr/>
              </a:pPr>
              <a:r>
                <a:rPr lang="en-US" dirty="0">
                  <a:solidFill>
                    <a:schemeClr val="tx1"/>
                  </a:solidFill>
                  <a:latin typeface="Aharoni" pitchFamily="2" charset="-79"/>
                  <a:cs typeface="Aharoni" pitchFamily="2" charset="-79"/>
                </a:rPr>
                <a:t>More than </a:t>
              </a:r>
              <a:r>
                <a:rPr lang="en-US" sz="2400" dirty="0" smtClean="0">
                  <a:solidFill>
                    <a:srgbClr val="0070C0"/>
                  </a:solidFill>
                  <a:latin typeface="Aharoni" pitchFamily="2" charset="-79"/>
                  <a:cs typeface="Aharoni" pitchFamily="2" charset="-79"/>
                </a:rPr>
                <a:t>32 % </a:t>
              </a:r>
              <a:r>
                <a:rPr lang="en-US" dirty="0" smtClean="0">
                  <a:solidFill>
                    <a:schemeClr val="tx1"/>
                  </a:solidFill>
                  <a:latin typeface="Aharoni" pitchFamily="2" charset="-79"/>
                  <a:cs typeface="Aharoni" pitchFamily="2" charset="-79"/>
                </a:rPr>
                <a:t>errors in the online news</a:t>
              </a:r>
              <a:endParaRPr lang="en-US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endParaRPr>
            </a:p>
            <a:p>
              <a:pPr algn="l" rtl="0">
                <a:defRPr/>
              </a:pP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 descr="Bomb01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53200" y="4267200"/>
              <a:ext cx="1828800" cy="1371600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EG"/>
          </a:p>
        </p:txBody>
      </p:sp>
      <p:sp>
        <p:nvSpPr>
          <p:cNvPr id="19" name="Rounded Rectangle 18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400" b="1" dirty="0"/>
              <a:t>Statistics</a:t>
            </a:r>
            <a:endParaRPr lang="ar-EG" sz="2400" b="1" dirty="0"/>
          </a:p>
        </p:txBody>
      </p:sp>
      <p:sp>
        <p:nvSpPr>
          <p:cNvPr id="2" name="Rectangle 1"/>
          <p:cNvSpPr/>
          <p:nvPr/>
        </p:nvSpPr>
        <p:spPr>
          <a:xfrm>
            <a:off x="1559775" y="5949280"/>
            <a:ext cx="5609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Reference </a:t>
            </a:r>
            <a:r>
              <a:rPr lang="en-US" b="1" dirty="0" smtClean="0"/>
              <a:t>: </a:t>
            </a: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://www.internetworldstats.com/stats.htm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4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endParaRPr lang="ar-EG"/>
          </a:p>
        </p:txBody>
      </p:sp>
      <p:sp>
        <p:nvSpPr>
          <p:cNvPr id="17" name="Rounded Rectangle 16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400" b="1" dirty="0"/>
              <a:t>Problem</a:t>
            </a:r>
            <a:endParaRPr lang="ar-EG" sz="2400" b="1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643364" y="1504199"/>
            <a:ext cx="7529036" cy="3508977"/>
          </a:xfrm>
          <a:prstGeom prst="rect">
            <a:avLst/>
          </a:prstGeom>
        </p:spPr>
        <p:txBody>
          <a:bodyPr vert="horz" lIns="91440" tIns="45720" rIns="91440" bIns="45720" rtlCol="1">
            <a:normAutofit fontScale="92500"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 smtClean="0"/>
              <a:t>There is no </a:t>
            </a:r>
            <a:r>
              <a:rPr lang="en-US" b="1" dirty="0" smtClean="0">
                <a:solidFill>
                  <a:srgbClr val="C00000"/>
                </a:solidFill>
              </a:rPr>
              <a:t>Verification  </a:t>
            </a:r>
            <a:r>
              <a:rPr lang="en-US" dirty="0" smtClean="0"/>
              <a:t>on published news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/>
              <a:t>Due to the professional life </a:t>
            </a:r>
            <a:r>
              <a:rPr lang="en-US" dirty="0" smtClean="0"/>
              <a:t>you </a:t>
            </a:r>
            <a:r>
              <a:rPr lang="en-US" dirty="0"/>
              <a:t>don’t have the ability to </a:t>
            </a:r>
            <a:r>
              <a:rPr lang="en-US" dirty="0" smtClean="0"/>
              <a:t>:</a:t>
            </a:r>
          </a:p>
          <a:p>
            <a:pPr algn="l" rtl="0"/>
            <a:endParaRPr lang="en-US" dirty="0"/>
          </a:p>
          <a:p>
            <a:pPr lvl="1" algn="l" rtl="0">
              <a:buFont typeface="Wingdings" pitchFamily="2" charset="2"/>
              <a:buChar char="Ø"/>
            </a:pPr>
            <a:r>
              <a:rPr lang="en-US" sz="2000" b="1" dirty="0">
                <a:solidFill>
                  <a:srgbClr val="C00000"/>
                </a:solidFill>
              </a:rPr>
              <a:t>Follow</a:t>
            </a:r>
            <a:r>
              <a:rPr lang="en-US" sz="2000" b="1" dirty="0"/>
              <a:t> their news.</a:t>
            </a:r>
          </a:p>
          <a:p>
            <a:pPr lvl="1" algn="l" rtl="0">
              <a:buFont typeface="Wingdings" pitchFamily="2" charset="2"/>
              <a:buChar char="Ø"/>
            </a:pPr>
            <a:r>
              <a:rPr lang="en-US" sz="2000" b="1" dirty="0">
                <a:solidFill>
                  <a:srgbClr val="C00000"/>
                </a:solidFill>
              </a:rPr>
              <a:t>Comment</a:t>
            </a:r>
            <a:r>
              <a:rPr lang="en-US" sz="2000" b="1" dirty="0"/>
              <a:t> or appearing in the sports programs</a:t>
            </a:r>
          </a:p>
          <a:p>
            <a:pPr algn="l" rtl="0"/>
            <a:endParaRPr lang="en-US" dirty="0" smtClean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algn="l" rtl="0"/>
            <a:endParaRPr lang="en-US" dirty="0"/>
          </a:p>
          <a:p>
            <a:pPr lvl="2" algn="l" rtl="0">
              <a:buFont typeface="Wingdings" pitchFamily="2" charset="2"/>
              <a:buChar char="Ø"/>
            </a:pPr>
            <a:endParaRPr lang="en-US" dirty="0"/>
          </a:p>
          <a:p>
            <a:pPr algn="l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86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2-634615245916487011-6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276" y="846516"/>
            <a:ext cx="3966180" cy="24384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" descr="C:\Users\Mena Melad\Desktop\facebook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213" y="4077072"/>
            <a:ext cx="4252195" cy="26767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751900" y="4469050"/>
            <a:ext cx="29942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2000" dirty="0" smtClean="0"/>
              <a:t>Ahmed </a:t>
            </a:r>
            <a:r>
              <a:rPr lang="en-US" sz="2000" dirty="0"/>
              <a:t>Mekky - Facebooky</a:t>
            </a:r>
            <a:endParaRPr lang="ar-EG" sz="2000" dirty="0"/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42816" y="698020"/>
            <a:ext cx="5137296" cy="856236"/>
          </a:xfrm>
        </p:spPr>
        <p:txBody>
          <a:bodyPr>
            <a:normAutofit/>
          </a:bodyPr>
          <a:lstStyle/>
          <a:p>
            <a:pPr algn="l" rtl="0"/>
            <a:r>
              <a:rPr lang="en-US" sz="3600" dirty="0" smtClean="0">
                <a:solidFill>
                  <a:srgbClr val="0070C0"/>
                </a:solidFill>
              </a:rPr>
              <a:t>Stock Market :</a:t>
            </a:r>
            <a:endParaRPr lang="ar-EG" sz="3600" dirty="0">
              <a:solidFill>
                <a:srgbClr val="0070C0"/>
              </a:solidFill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442816" y="3748970"/>
            <a:ext cx="5137296" cy="856236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/>
            <a:r>
              <a:rPr lang="en-US" sz="3600" dirty="0" smtClean="0">
                <a:solidFill>
                  <a:srgbClr val="0070C0"/>
                </a:solidFill>
              </a:rPr>
              <a:t>Celebrities :</a:t>
            </a:r>
            <a:endParaRPr lang="ar-EG" sz="3600" dirty="0">
              <a:solidFill>
                <a:srgbClr val="0070C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51900" y="2998693"/>
            <a:ext cx="66994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en-US" b="1" dirty="0"/>
              <a:t>Reference : </a:t>
            </a:r>
            <a:endParaRPr lang="en-US" b="1" dirty="0" smtClean="0"/>
          </a:p>
          <a:p>
            <a:pPr algn="l" rtl="0"/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://dc244.4shared.com/doc/buWjWMxB/preview.html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51900" y="1556792"/>
            <a:ext cx="396411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rtl="0">
              <a:buFont typeface="Arial" pitchFamily="34" charset="0"/>
              <a:buChar char="•"/>
            </a:pPr>
            <a:r>
              <a:rPr lang="en-US" sz="2000" dirty="0" smtClean="0"/>
              <a:t>2002 United Airlines</a:t>
            </a:r>
          </a:p>
          <a:p>
            <a:pPr marL="285750" indent="-285750" algn="l" rtl="0">
              <a:buFont typeface="Arial" pitchFamily="34" charset="0"/>
              <a:buChar char="•"/>
            </a:pPr>
            <a:r>
              <a:rPr lang="en-US" sz="2000" dirty="0" smtClean="0"/>
              <a:t>Droped </a:t>
            </a:r>
            <a:r>
              <a:rPr lang="en-US" sz="2000" dirty="0"/>
              <a:t>by </a:t>
            </a:r>
            <a:r>
              <a:rPr lang="en-US" sz="2000" dirty="0" smtClean="0">
                <a:solidFill>
                  <a:srgbClr val="C00000"/>
                </a:solidFill>
              </a:rPr>
              <a:t>76</a:t>
            </a:r>
            <a:r>
              <a:rPr lang="en-US" sz="2000" dirty="0">
                <a:solidFill>
                  <a:srgbClr val="C00000"/>
                </a:solidFill>
              </a:rPr>
              <a:t>%</a:t>
            </a:r>
            <a:r>
              <a:rPr lang="en-US" sz="2000" dirty="0"/>
              <a:t> in a few </a:t>
            </a:r>
            <a:r>
              <a:rPr lang="en-US" sz="2000" dirty="0" smtClean="0"/>
              <a:t>minutes.</a:t>
            </a:r>
          </a:p>
          <a:p>
            <a:pPr marL="285750" indent="-285750" algn="l" rtl="0">
              <a:buFont typeface="Arial" pitchFamily="34" charset="0"/>
              <a:buChar char="•"/>
            </a:pPr>
            <a:r>
              <a:rPr lang="en-US" sz="2000" dirty="0" smtClean="0"/>
              <a:t>Ended </a:t>
            </a:r>
            <a:r>
              <a:rPr lang="en-US" sz="2000" dirty="0" smtClean="0">
                <a:solidFill>
                  <a:srgbClr val="C00000"/>
                </a:solidFill>
              </a:rPr>
              <a:t>11.2</a:t>
            </a:r>
            <a:r>
              <a:rPr lang="en-US" sz="2000" dirty="0">
                <a:solidFill>
                  <a:srgbClr val="C00000"/>
                </a:solidFill>
              </a:rPr>
              <a:t>% </a:t>
            </a:r>
            <a:r>
              <a:rPr lang="en-US" sz="2000" dirty="0"/>
              <a:t>below </a:t>
            </a:r>
            <a:r>
              <a:rPr lang="en-US" sz="2000" dirty="0" smtClean="0"/>
              <a:t>previous </a:t>
            </a:r>
            <a:r>
              <a:rPr lang="en-US" sz="2000" dirty="0"/>
              <a:t>close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endParaRPr lang="ar-EG"/>
          </a:p>
        </p:txBody>
      </p:sp>
      <p:sp>
        <p:nvSpPr>
          <p:cNvPr id="28" name="Rounded Rectangle 27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400" b="1" dirty="0" smtClean="0"/>
              <a:t>Examples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200842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ws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76" y="1071546"/>
            <a:ext cx="6786610" cy="4886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magnifying_gla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9388" y="2143116"/>
            <a:ext cx="2009772" cy="1795458"/>
          </a:xfrm>
          <a:prstGeom prst="rect">
            <a:avLst/>
          </a:prstGeom>
        </p:spPr>
      </p:pic>
      <p:pic>
        <p:nvPicPr>
          <p:cNvPr id="11" name="Picture 10" descr="magnifying_gla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6" y="3500438"/>
            <a:ext cx="2643206" cy="2552752"/>
          </a:xfrm>
          <a:prstGeom prst="rect">
            <a:avLst/>
          </a:prstGeom>
        </p:spPr>
      </p:pic>
      <p:pic>
        <p:nvPicPr>
          <p:cNvPr id="12" name="Picture 11" descr="news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414" y="1214422"/>
            <a:ext cx="6643734" cy="4502111"/>
          </a:xfrm>
          <a:prstGeom prst="rect">
            <a:avLst/>
          </a:prstGeom>
        </p:spPr>
      </p:pic>
      <p:pic>
        <p:nvPicPr>
          <p:cNvPr id="13" name="Picture 12" descr="magnifying_gla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48" y="2071678"/>
            <a:ext cx="5429288" cy="5429288"/>
          </a:xfrm>
          <a:prstGeom prst="rect">
            <a:avLst/>
          </a:prstGeom>
        </p:spPr>
      </p:pic>
      <p:pic>
        <p:nvPicPr>
          <p:cNvPr id="14" name="Picture 13" descr="magnifying_glas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85926"/>
            <a:ext cx="7286644" cy="37147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9432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ar-EG"/>
          </a:p>
        </p:txBody>
      </p:sp>
      <p:sp>
        <p:nvSpPr>
          <p:cNvPr id="16" name="Rounded Rectangle 15"/>
          <p:cNvSpPr/>
          <p:nvPr/>
        </p:nvSpPr>
        <p:spPr>
          <a:xfrm>
            <a:off x="6012160" y="44624"/>
            <a:ext cx="2160240" cy="5735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2400" b="1" dirty="0" smtClean="0"/>
              <a:t>Examples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270984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8.33333E-7 2.96296E-6 L -0.43906 -0.00625 " pathEditMode="relative" rAng="0" ptsTypes="AA">
                                      <p:cBhvr>
                                        <p:cTn id="1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5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11022E-16 L -0.27952 -0.316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00" y="-159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6 7.40741E-6 C -0.11824 0.08427 -0.23647 0.16876 -0.28907 0.24376 C -0.34167 0.31876 -0.32865 0.38427 -0.31563 0.45001 " pathEditMode="relative" ptsTypes="aaA">
                                      <p:cBhvr>
                                        <p:cTn id="6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911</Words>
  <Application>Microsoft Office PowerPoint</Application>
  <PresentationFormat>On-screen Show (4:3)</PresentationFormat>
  <Paragraphs>382</Paragraphs>
  <Slides>55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Stock Market :</vt:lpstr>
      <vt:lpstr>PowerPoint Presentation</vt:lpstr>
      <vt:lpstr>PowerPoint Presentation</vt:lpstr>
      <vt:lpstr>News Reader</vt:lpstr>
      <vt:lpstr>How to solve this problem ?!!!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The mobile application will be developed to work in all platforms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Structure</dc:title>
  <dc:creator>Hany</dc:creator>
  <cp:lastModifiedBy>Hany</cp:lastModifiedBy>
  <cp:revision>53</cp:revision>
  <dcterms:created xsi:type="dcterms:W3CDTF">2012-07-14T20:41:32Z</dcterms:created>
  <dcterms:modified xsi:type="dcterms:W3CDTF">2012-07-17T21:30:06Z</dcterms:modified>
</cp:coreProperties>
</file>